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4"/>
    <p:sldMasterId id="2147484585" r:id="rId5"/>
    <p:sldMasterId id="2147484617" r:id="rId6"/>
    <p:sldMasterId id="2147484635" r:id="rId7"/>
    <p:sldMasterId id="2147484697" r:id="rId8"/>
    <p:sldMasterId id="2147484724" r:id="rId9"/>
    <p:sldMasterId id="2147484755" r:id="rId10"/>
  </p:sldMasterIdLst>
  <p:notesMasterIdLst>
    <p:notesMasterId r:id="rId36"/>
  </p:notesMasterIdLst>
  <p:handoutMasterIdLst>
    <p:handoutMasterId r:id="rId37"/>
  </p:handoutMasterIdLst>
  <p:sldIdLst>
    <p:sldId id="2076137590" r:id="rId11"/>
    <p:sldId id="2076137587" r:id="rId12"/>
    <p:sldId id="2076137588" r:id="rId13"/>
    <p:sldId id="2076137589" r:id="rId14"/>
    <p:sldId id="2076137591" r:id="rId15"/>
    <p:sldId id="2076137592" r:id="rId16"/>
    <p:sldId id="2076137593" r:id="rId17"/>
    <p:sldId id="2076137594" r:id="rId18"/>
    <p:sldId id="256" r:id="rId19"/>
    <p:sldId id="258" r:id="rId20"/>
    <p:sldId id="2076137541" r:id="rId21"/>
    <p:sldId id="2076137542" r:id="rId22"/>
    <p:sldId id="2076137551" r:id="rId23"/>
    <p:sldId id="2076137552" r:id="rId24"/>
    <p:sldId id="2076137553" r:id="rId25"/>
    <p:sldId id="260" r:id="rId26"/>
    <p:sldId id="2076137556" r:id="rId27"/>
    <p:sldId id="2076137558" r:id="rId28"/>
    <p:sldId id="2076137555" r:id="rId29"/>
    <p:sldId id="2076137557" r:id="rId30"/>
    <p:sldId id="2076137554" r:id="rId31"/>
    <p:sldId id="2076137560" r:id="rId32"/>
    <p:sldId id="2076137559" r:id="rId33"/>
    <p:sldId id="2076137561" r:id="rId34"/>
    <p:sldId id="2076137562"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2076137590"/>
            <p14:sldId id="2076137587"/>
            <p14:sldId id="2076137588"/>
            <p14:sldId id="2076137589"/>
            <p14:sldId id="2076137591"/>
            <p14:sldId id="2076137592"/>
            <p14:sldId id="2076137593"/>
            <p14:sldId id="2076137594"/>
          </p14:sldIdLst>
        </p14:section>
        <p14:section name="AGIC" id="{91CFB5F8-B700-40C0-BB32-2BC3CC7CFCC2}">
          <p14:sldIdLst>
            <p14:sldId id="256"/>
            <p14:sldId id="258"/>
            <p14:sldId id="2076137541"/>
            <p14:sldId id="2076137542"/>
            <p14:sldId id="2076137551"/>
            <p14:sldId id="2076137552"/>
            <p14:sldId id="2076137553"/>
            <p14:sldId id="260"/>
            <p14:sldId id="2076137556"/>
            <p14:sldId id="2076137558"/>
            <p14:sldId id="2076137555"/>
            <p14:sldId id="2076137557"/>
            <p14:sldId id="2076137554"/>
            <p14:sldId id="2076137560"/>
            <p14:sldId id="2076137559"/>
            <p14:sldId id="2076137561"/>
            <p14:sldId id="20761375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4"/>
    <a:srgbClr val="0066CC"/>
    <a:srgbClr val="3C3C41"/>
    <a:srgbClr val="FFFFFF"/>
    <a:srgbClr val="69696D"/>
    <a:srgbClr val="FCFDFE"/>
    <a:srgbClr val="0F78D4"/>
    <a:srgbClr val="B3DEFF"/>
    <a:srgbClr val="F2F8F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CE5C0A-D5A1-154F-8509-132D00B61D54}" v="1" dt="2021-02-11T21:25:18.6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592" autoAdjust="0"/>
  </p:normalViewPr>
  <p:slideViewPr>
    <p:cSldViewPr snapToGrid="0">
      <p:cViewPr varScale="1">
        <p:scale>
          <a:sx n="106" d="100"/>
          <a:sy n="106" d="100"/>
        </p:scale>
        <p:origin x="704" y="192"/>
      </p:cViewPr>
      <p:guideLst/>
    </p:cSldViewPr>
  </p:slideViewPr>
  <p:notesTextViewPr>
    <p:cViewPr>
      <p:scale>
        <a:sx n="1" d="1"/>
        <a:sy n="1" d="1"/>
      </p:scale>
      <p:origin x="0" y="0"/>
    </p:cViewPr>
  </p:notesTextViewPr>
  <p:sorterViewPr>
    <p:cViewPr varScale="1">
      <p:scale>
        <a:sx n="100" d="100"/>
        <a:sy n="100" d="100"/>
      </p:scale>
      <p:origin x="0" y="-2448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2/11/21 3:22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2/11/21 3:21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Centralized SSL offload </a:t>
            </a:r>
          </a:p>
          <a:p>
            <a:pPr marL="171450" indent="-171450">
              <a:buFont typeface="Arial" panose="020B0604020202020204" pitchFamily="34" charset="0"/>
              <a:buChar char="•"/>
            </a:pPr>
            <a:r>
              <a:rPr lang="en-US"/>
              <a:t>Integrated WAF protect you from OWASP attacks </a:t>
            </a:r>
          </a:p>
        </p:txBody>
      </p:sp>
      <p:sp>
        <p:nvSpPr>
          <p:cNvPr id="4" name="Slide Number Placeholder 3"/>
          <p:cNvSpPr>
            <a:spLocks noGrp="1"/>
          </p:cNvSpPr>
          <p:nvPr>
            <p:ph type="sldNum" sz="quarter" idx="5"/>
          </p:nvPr>
        </p:nvSpPr>
        <p:spPr/>
        <p:txBody>
          <a:bodyPr/>
          <a:lstStyle/>
          <a:p>
            <a:fld id="{6D2DED2A-DE2F-438F-9561-B36B0910DC2B}" type="slidenum">
              <a:rPr lang="en-US" smtClean="0"/>
              <a:t>11</a:t>
            </a:fld>
            <a:endParaRPr lang="en-US"/>
          </a:p>
        </p:txBody>
      </p:sp>
    </p:spTree>
    <p:extLst>
      <p:ext uri="{BB962C8B-B14F-4D97-AF65-F5344CB8AC3E}">
        <p14:creationId xmlns:p14="http://schemas.microsoft.com/office/powerpoint/2010/main" val="271969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Centralized SSL offload </a:t>
            </a:r>
          </a:p>
          <a:p>
            <a:pPr marL="171450" indent="-171450">
              <a:buFont typeface="Arial" panose="020B0604020202020204" pitchFamily="34" charset="0"/>
              <a:buChar char="•"/>
            </a:pPr>
            <a:r>
              <a:rPr lang="en-US"/>
              <a:t>Integrated WAF protect you from OWASP attacks </a:t>
            </a:r>
          </a:p>
        </p:txBody>
      </p:sp>
      <p:sp>
        <p:nvSpPr>
          <p:cNvPr id="4" name="Slide Number Placeholder 3"/>
          <p:cNvSpPr>
            <a:spLocks noGrp="1"/>
          </p:cNvSpPr>
          <p:nvPr>
            <p:ph type="sldNum" sz="quarter" idx="5"/>
          </p:nvPr>
        </p:nvSpPr>
        <p:spPr/>
        <p:txBody>
          <a:bodyPr/>
          <a:lstStyle/>
          <a:p>
            <a:fld id="{6D2DED2A-DE2F-438F-9561-B36B0910DC2B}" type="slidenum">
              <a:rPr lang="en-US" smtClean="0"/>
              <a:t>12</a:t>
            </a:fld>
            <a:endParaRPr lang="en-US"/>
          </a:p>
        </p:txBody>
      </p:sp>
    </p:spTree>
    <p:extLst>
      <p:ext uri="{BB962C8B-B14F-4D97-AF65-F5344CB8AC3E}">
        <p14:creationId xmlns:p14="http://schemas.microsoft.com/office/powerpoint/2010/main" val="408244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Grafana supports Azure Monitor, which allows the metrics from Azure/AppGW to import to Grafana</a:t>
            </a:r>
          </a:p>
          <a:p>
            <a:endParaRPr lang="en-US"/>
          </a:p>
        </p:txBody>
      </p:sp>
      <p:sp>
        <p:nvSpPr>
          <p:cNvPr id="4" name="Slide Number Placeholder 3"/>
          <p:cNvSpPr>
            <a:spLocks noGrp="1"/>
          </p:cNvSpPr>
          <p:nvPr>
            <p:ph type="sldNum" sz="quarter" idx="5"/>
          </p:nvPr>
        </p:nvSpPr>
        <p:spPr/>
        <p:txBody>
          <a:bodyPr/>
          <a:lstStyle/>
          <a:p>
            <a:fld id="{01480E7C-3D8E-4D08-9768-02EEBF9DE63B}" type="slidenum">
              <a:rPr lang="en-US" smtClean="0"/>
              <a:t>14</a:t>
            </a:fld>
            <a:endParaRPr lang="en-US"/>
          </a:p>
        </p:txBody>
      </p:sp>
    </p:spTree>
    <p:extLst>
      <p:ext uri="{BB962C8B-B14F-4D97-AF65-F5344CB8AC3E}">
        <p14:creationId xmlns:p14="http://schemas.microsoft.com/office/powerpoint/2010/main" val="2357975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367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741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6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5840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848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7691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8420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163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93627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48490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9068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3867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448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3588082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95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668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134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864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9239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010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35699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5580868" cy="1067272"/>
          </a:xfrm>
        </p:spPr>
        <p:txBody>
          <a:bodyPr vert="horz" wrap="square" lIns="146304" tIns="91440" rIns="146304" bIns="91440" rtlCol="0" anchor="t">
            <a:noAutofit/>
          </a:bodyPr>
          <a:lstStyle>
            <a:lvl1pPr>
              <a:defRPr lang="en-US" sz="3672"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9"/>
            <a:ext cx="5580867" cy="1374897"/>
          </a:xfrm>
        </p:spPr>
        <p:txBody>
          <a:bodyPr/>
          <a:lstStyle>
            <a:lvl1pPr marL="0" indent="0">
              <a:lnSpc>
                <a:spcPct val="100000"/>
              </a:lnSpc>
              <a:spcBef>
                <a:spcPts val="1428"/>
              </a:spcBef>
              <a:buFont typeface="Arial" panose="020B0604020202020204" pitchFamily="34" charset="0"/>
              <a:buNone/>
              <a:defRPr lang="en-US" sz="1428"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42768"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2pPr>
            <a:lvl3pPr marL="571281"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3pPr>
            <a:lvl4pPr marL="799792"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4pPr>
            <a:lvl5pPr marL="1028305"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5588" y="6639525"/>
            <a:ext cx="2468593" cy="449667"/>
          </a:xfrm>
          <a:prstGeom prst="rect">
            <a:avLst/>
          </a:prstGeom>
          <a:noFill/>
        </p:spPr>
        <p:txBody>
          <a:bodyPr wrap="square" lIns="186494" tIns="149196" rIns="186494" bIns="149196" rtlCol="0">
            <a:spAutoFit/>
          </a:bodyPr>
          <a:lstStyle/>
          <a:p>
            <a:pPr>
              <a:lnSpc>
                <a:spcPct val="90000"/>
              </a:lnSpc>
              <a:spcAft>
                <a:spcPts val="612"/>
              </a:spcAft>
            </a:pPr>
            <a:r>
              <a:rPr lang="en-US" sz="1020">
                <a:solidFill>
                  <a:srgbClr val="FF0000"/>
                </a:solidFill>
              </a:rPr>
              <a:t>Microsoft Confidential</a:t>
            </a:r>
          </a:p>
        </p:txBody>
      </p:sp>
    </p:spTree>
    <p:extLst>
      <p:ext uri="{BB962C8B-B14F-4D97-AF65-F5344CB8AC3E}">
        <p14:creationId xmlns:p14="http://schemas.microsoft.com/office/powerpoint/2010/main" val="417932518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38241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1"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00" indent="-291380">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142" indent="-228249">
              <a:lnSpc>
                <a:spcPct val="100000"/>
              </a:lnSpc>
              <a:buClr>
                <a:schemeClr val="tx2"/>
              </a:buClr>
              <a:defRPr sz="1428"/>
            </a:lvl3pPr>
            <a:lvl4pPr marL="932418" indent="-228249">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6"/>
            <a:ext cx="5049726" cy="917575"/>
          </a:xfrm>
        </p:spPr>
        <p:txBody>
          <a:bodyPr/>
          <a:lstStyle>
            <a:lvl1pPr>
              <a:defRPr sz="3672"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204843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954646"/>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9067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4093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697703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1"/>
            <a:ext cx="11889564" cy="917575"/>
          </a:xfrm>
        </p:spPr>
        <p:txBody>
          <a:bodyPr/>
          <a:lstStyle>
            <a:lvl1pPr marL="0" algn="l" defTabSz="913340" rtl="0" eaLnBrk="1" latinLnBrk="0" hangingPunct="1">
              <a:spcBef>
                <a:spcPct val="0"/>
              </a:spcBef>
              <a:buNone/>
              <a:defRPr lang="en-US" sz="4395"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228785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74639" y="350790"/>
            <a:ext cx="5667945" cy="917575"/>
          </a:xfrm>
        </p:spPr>
        <p:txBody>
          <a:bodyPr/>
          <a:lstStyle/>
          <a:p>
            <a:r>
              <a:rPr lang="en-US"/>
              <a:t>Click to edit Master title style</a:t>
            </a:r>
          </a:p>
        </p:txBody>
      </p:sp>
    </p:spTree>
    <p:extLst>
      <p:ext uri="{BB962C8B-B14F-4D97-AF65-F5344CB8AC3E}">
        <p14:creationId xmlns:p14="http://schemas.microsoft.com/office/powerpoint/2010/main" val="1179082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2403475"/>
            <a:ext cx="3690937" cy="1246188"/>
          </a:xfrm>
        </p:spPr>
        <p:txBody>
          <a:bodyPr lIns="0" tIns="0" rIns="0" bIns="0"/>
          <a:lstStyle>
            <a:lvl1pPr>
              <a:lnSpc>
                <a:spcPts val="3598"/>
              </a:lnSpc>
              <a:defRPr sz="2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97376" y="2403476"/>
            <a:ext cx="5872162" cy="3570288"/>
          </a:xfrm>
        </p:spPr>
        <p:txBody>
          <a:bodyPr wrap="square" lIns="0" tIns="0" rIns="0" bIns="0">
            <a:noAutofit/>
          </a:bodyPr>
          <a:lstStyle>
            <a:lvl1pPr marL="0" indent="0" defTabSz="517327">
              <a:spcAft>
                <a:spcPts val="1198"/>
              </a:spcAft>
              <a:buNone/>
              <a:defRPr sz="1398" b="0" i="0" spc="0" baseline="0">
                <a:solidFill>
                  <a:srgbClr val="000000"/>
                </a:solidFill>
                <a:latin typeface="Segoe UI" panose="020B0502040204020203" pitchFamily="34" charset="0"/>
                <a:cs typeface="Segoe UI" panose="020B0502040204020203" pitchFamily="34" charset="0"/>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736" y="452878"/>
            <a:ext cx="1756581" cy="212919"/>
          </a:xfrm>
          <a:prstGeom prst="rect">
            <a:avLst/>
          </a:prstGeom>
        </p:spPr>
      </p:pic>
    </p:spTree>
    <p:extLst>
      <p:ext uri="{BB962C8B-B14F-4D97-AF65-F5344CB8AC3E}">
        <p14:creationId xmlns:p14="http://schemas.microsoft.com/office/powerpoint/2010/main" val="409881875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248571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2/11/21</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9372889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2828851"/>
            <a:ext cx="9794349" cy="746129"/>
          </a:xfrm>
          <a:noFill/>
        </p:spPr>
        <p:txBody>
          <a:bodyPr vert="horz" wrap="square" lIns="0" tIns="0" rIns="0" bIns="0" rtlCol="0" anchor="t" anchorCtr="0">
            <a:noAutofit/>
          </a:bodyPr>
          <a:lstStyle>
            <a:lvl1pPr>
              <a:lnSpc>
                <a:spcPct val="90000"/>
              </a:lnSpc>
              <a:defRPr lang="en-US" sz="5397" b="0" kern="1200" cap="none" spc="-150" baseline="0" dirty="0">
                <a:ln w="3175">
                  <a:noFill/>
                </a:ln>
                <a:solidFill>
                  <a:schemeClr val="tx1"/>
                </a:solidFill>
                <a:effectLst/>
                <a:latin typeface="+mj-lt"/>
                <a:ea typeface="+mn-ea"/>
                <a:cs typeface="Segoe UI" pitchFamily="34" charset="0"/>
              </a:defRPr>
            </a:lvl1pPr>
          </a:lstStyle>
          <a:p>
            <a:pPr marL="0" lvl="0" algn="l" defTabSz="932205" rtl="0" eaLnBrk="1" latinLnBrk="0" hangingPunct="1">
              <a:lnSpc>
                <a:spcPts val="559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1" y="6558969"/>
            <a:ext cx="11553197"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6"/>
            <a:ext cx="8595418" cy="3824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12618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24017"/>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7362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82412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853235" y="1651695"/>
            <a:ext cx="4610335" cy="517065"/>
          </a:xfrm>
        </p:spPr>
        <p:txBody>
          <a:bodyPr wrap="square">
            <a:spAutoFit/>
          </a:bodyPr>
          <a:lstStyle>
            <a:lvl1pPr marL="0" indent="0" algn="l">
              <a:spcBef>
                <a:spcPts val="600"/>
              </a:spcBef>
              <a:spcAft>
                <a:spcPts val="1224"/>
              </a:spcAft>
              <a:buNone/>
              <a:defRPr sz="2400" b="0" i="0" spc="-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4044934" y="0"/>
            <a:ext cx="8391542" cy="69945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60080" y="3117850"/>
            <a:ext cx="3437093" cy="758825"/>
          </a:xfrm>
        </p:spPr>
        <p:txBody>
          <a:bodyPr anchor="ctr"/>
          <a:lstStyle>
            <a:lvl1pPr>
              <a:defRPr sz="4896"/>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96464" y="1343856"/>
            <a:ext cx="5664426" cy="2262864"/>
          </a:xfrm>
        </p:spPr>
        <p:txBody>
          <a:bodyPr/>
          <a:lstStyle>
            <a:lvl1pPr>
              <a:spcBef>
                <a:spcPts val="2448"/>
              </a:spcBef>
              <a:spcAft>
                <a:spcPts val="0"/>
              </a:spcAft>
              <a:defRPr sz="3264"/>
            </a:lvl1pPr>
            <a:lvl2pPr>
              <a:defRPr sz="2040"/>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35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750768"/>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1588610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56" strike="noStrike">
                <a:solidFill>
                  <a:schemeClr val="tx1"/>
                </a:solidFill>
              </a:defRPr>
            </a:lvl1pPr>
          </a:lstStyle>
          <a:p>
            <a:r>
              <a:rPr lang="en-US"/>
              <a:t>Title</a:t>
            </a:r>
          </a:p>
        </p:txBody>
      </p:sp>
    </p:spTree>
    <p:extLst>
      <p:ext uri="{BB962C8B-B14F-4D97-AF65-F5344CB8AC3E}">
        <p14:creationId xmlns:p14="http://schemas.microsoft.com/office/powerpoint/2010/main" val="119360999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93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5914" y="997740"/>
            <a:ext cx="11246266" cy="467179"/>
          </a:xfrm>
        </p:spPr>
        <p:txBody>
          <a:bodyPr/>
          <a:lstStyle>
            <a:lvl1pPr marL="0" indent="0" algn="ctr">
              <a:buNone/>
              <a:defRPr sz="204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428267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737445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233467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835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9267176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604758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65339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7646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319999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78644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592999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831421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03348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11132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4299059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8172082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735170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073160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47531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850544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299294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4085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345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6"/>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2/11/21</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2269719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6C45-B798-45CB-95FF-7F66CD656CC8}"/>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1A6960F-AB55-4B28-9A59-F740985D8BFE}"/>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9CD34737-8CBA-44CA-8A78-61D2D430753B}"/>
              </a:ext>
            </a:extLst>
          </p:cNvPr>
          <p:cNvSpPr>
            <a:spLocks noGrp="1"/>
          </p:cNvSpPr>
          <p:nvPr>
            <p:ph type="dt" sz="half" idx="10"/>
          </p:nvPr>
        </p:nvSpPr>
        <p:spPr/>
        <p:txBody>
          <a:bodyPr/>
          <a:lstStyle/>
          <a:p>
            <a:fld id="{98DD5948-500D-4A56-A163-DB5576BA3686}" type="datetimeFigureOut">
              <a:rPr lang="en-US" smtClean="0"/>
              <a:t>2/11/21</a:t>
            </a:fld>
            <a:endParaRPr lang="en-US"/>
          </a:p>
        </p:txBody>
      </p:sp>
      <p:sp>
        <p:nvSpPr>
          <p:cNvPr id="5" name="Footer Placeholder 4">
            <a:extLst>
              <a:ext uri="{FF2B5EF4-FFF2-40B4-BE49-F238E27FC236}">
                <a16:creationId xmlns:a16="http://schemas.microsoft.com/office/drawing/2014/main" id="{598243EB-55E3-4B30-B80C-A9FFCC58DC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9DCBB-7FAE-47ED-97FC-A81ACFB02006}"/>
              </a:ext>
            </a:extLst>
          </p:cNvPr>
          <p:cNvSpPr>
            <a:spLocks noGrp="1"/>
          </p:cNvSpPr>
          <p:nvPr>
            <p:ph type="sldNum" sz="quarter" idx="12"/>
          </p:nvPr>
        </p:nvSpPr>
        <p:spPr/>
        <p:txBody>
          <a:bodyPr/>
          <a:lstStyle/>
          <a:p>
            <a:fld id="{38EEB153-2471-4E28-AC46-734283609328}" type="slidenum">
              <a:rPr lang="en-US" smtClean="0"/>
              <a:t>‹#›</a:t>
            </a:fld>
            <a:endParaRPr lang="en-US"/>
          </a:p>
        </p:txBody>
      </p:sp>
    </p:spTree>
    <p:extLst>
      <p:ext uri="{BB962C8B-B14F-4D97-AF65-F5344CB8AC3E}">
        <p14:creationId xmlns:p14="http://schemas.microsoft.com/office/powerpoint/2010/main" val="1023425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319900375"/>
      </p:ext>
    </p:extLst>
  </p:cSld>
  <p:clrMapOvr>
    <a:masterClrMapping/>
  </p:clrMapOvr>
  <p:transition spd="slow">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558893"/>
      </p:ext>
    </p:extLst>
  </p:cSld>
  <p:clrMapOvr>
    <a:masterClrMapping/>
  </p:clrMapOvr>
  <p:transition spd="slow">
    <p:fade thruBlk="1"/>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9E7E8-7C64-40B5-A37C-10494F4F2E9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7B1946E-BD84-4AD0-B68E-6421E0B8CC65}"/>
              </a:ext>
            </a:extLst>
          </p:cNvPr>
          <p:cNvSpPr>
            <a:spLocks noGrp="1"/>
          </p:cNvSpPr>
          <p:nvPr>
            <p:ph type="body" idx="1"/>
          </p:nvPr>
        </p:nvSpPr>
        <p:spPr>
          <a:xfrm>
            <a:off x="848530" y="4680828"/>
            <a:ext cx="10726460" cy="56137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6D6D1-4DA5-46ED-B22D-3E9CAC0DC485}"/>
              </a:ext>
            </a:extLst>
          </p:cNvPr>
          <p:cNvSpPr>
            <a:spLocks noGrp="1"/>
          </p:cNvSpPr>
          <p:nvPr>
            <p:ph type="dt" sz="half" idx="10"/>
          </p:nvPr>
        </p:nvSpPr>
        <p:spPr/>
        <p:txBody>
          <a:bodyPr/>
          <a:lstStyle/>
          <a:p>
            <a:fld id="{98DD5948-500D-4A56-A163-DB5576BA3686}" type="datetimeFigureOut">
              <a:rPr lang="en-US" smtClean="0"/>
              <a:t>2/11/21</a:t>
            </a:fld>
            <a:endParaRPr lang="en-US"/>
          </a:p>
        </p:txBody>
      </p:sp>
      <p:sp>
        <p:nvSpPr>
          <p:cNvPr id="5" name="Footer Placeholder 4">
            <a:extLst>
              <a:ext uri="{FF2B5EF4-FFF2-40B4-BE49-F238E27FC236}">
                <a16:creationId xmlns:a16="http://schemas.microsoft.com/office/drawing/2014/main" id="{0F003E92-1A99-4BE4-ACBD-3D436949E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568CF-A119-4EB4-BF68-FEDD76740864}"/>
              </a:ext>
            </a:extLst>
          </p:cNvPr>
          <p:cNvSpPr>
            <a:spLocks noGrp="1"/>
          </p:cNvSpPr>
          <p:nvPr>
            <p:ph type="sldNum" sz="quarter" idx="12"/>
          </p:nvPr>
        </p:nvSpPr>
        <p:spPr/>
        <p:txBody>
          <a:bodyPr/>
          <a:lstStyle/>
          <a:p>
            <a:fld id="{38EEB153-2471-4E28-AC46-734283609328}" type="slidenum">
              <a:rPr lang="en-US" smtClean="0"/>
              <a:t>‹#›</a:t>
            </a:fld>
            <a:endParaRPr lang="en-US"/>
          </a:p>
        </p:txBody>
      </p:sp>
    </p:spTree>
    <p:extLst>
      <p:ext uri="{BB962C8B-B14F-4D97-AF65-F5344CB8AC3E}">
        <p14:creationId xmlns:p14="http://schemas.microsoft.com/office/powerpoint/2010/main" val="40368236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2/11/21</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1099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19398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4067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180700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72599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3290081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1444320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5959981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422433141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515614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43862230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37213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4906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270350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5700215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685906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4442621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9856098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1437203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138760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95532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1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264-6736-41A7-87F1-44DD5C593D4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2D0A820-FC57-40C7-A1F3-DD75189C5C8C}"/>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30A986-23B8-4C01-B4AB-1D60C24A09D3}"/>
              </a:ext>
            </a:extLst>
          </p:cNvPr>
          <p:cNvSpPr>
            <a:spLocks noGrp="1"/>
          </p:cNvSpPr>
          <p:nvPr>
            <p:ph type="dt" sz="half" idx="10"/>
          </p:nvPr>
        </p:nvSpPr>
        <p:spPr/>
        <p:txBody>
          <a:bodyPr/>
          <a:lstStyle/>
          <a:p>
            <a:fld id="{7C668E06-11A3-4E42-81AC-12484831D16C}" type="datetimeFigureOut">
              <a:rPr lang="en-US" smtClean="0"/>
              <a:t>2/11/21</a:t>
            </a:fld>
            <a:endParaRPr lang="en-US"/>
          </a:p>
        </p:txBody>
      </p:sp>
      <p:sp>
        <p:nvSpPr>
          <p:cNvPr id="5" name="Footer Placeholder 4">
            <a:extLst>
              <a:ext uri="{FF2B5EF4-FFF2-40B4-BE49-F238E27FC236}">
                <a16:creationId xmlns:a16="http://schemas.microsoft.com/office/drawing/2014/main" id="{E8CE0F1F-E3AD-4CC6-9158-91AAA177F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454F-4B31-499C-A22B-F74BB831B0A0}"/>
              </a:ext>
            </a:extLst>
          </p:cNvPr>
          <p:cNvSpPr>
            <a:spLocks noGrp="1"/>
          </p:cNvSpPr>
          <p:nvPr>
            <p:ph type="sldNum" sz="quarter" idx="12"/>
          </p:nvPr>
        </p:nvSpPr>
        <p:spPr/>
        <p:txBody>
          <a:bodyPr/>
          <a:lstStyle/>
          <a:p>
            <a:fld id="{2DE9F4BD-6FB1-4F27-A78F-3363B5658257}" type="slidenum">
              <a:rPr lang="en-US" smtClean="0"/>
              <a:t>‹#›</a:t>
            </a:fld>
            <a:endParaRPr lang="en-US"/>
          </a:p>
        </p:txBody>
      </p:sp>
    </p:spTree>
    <p:extLst>
      <p:ext uri="{BB962C8B-B14F-4D97-AF65-F5344CB8AC3E}">
        <p14:creationId xmlns:p14="http://schemas.microsoft.com/office/powerpoint/2010/main" val="34572120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48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84851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3760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8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2EA0-0700-423E-902C-C7139064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96A03-A4DA-4429-A0EB-CAD1491976A0}"/>
              </a:ext>
            </a:extLst>
          </p:cNvPr>
          <p:cNvSpPr>
            <a:spLocks noGrp="1"/>
          </p:cNvSpPr>
          <p:nvPr>
            <p:ph type="dt" sz="half" idx="10"/>
          </p:nvPr>
        </p:nvSpPr>
        <p:spPr/>
        <p:txBody>
          <a:bodyPr/>
          <a:lstStyle/>
          <a:p>
            <a:fld id="{88E95376-DB30-4D69-AAD5-742FC31ADD3D}" type="datetimeFigureOut">
              <a:rPr lang="en-US" smtClean="0"/>
              <a:t>2/11/21</a:t>
            </a:fld>
            <a:endParaRPr lang="en-US"/>
          </a:p>
        </p:txBody>
      </p:sp>
      <p:sp>
        <p:nvSpPr>
          <p:cNvPr id="4" name="Footer Placeholder 3">
            <a:extLst>
              <a:ext uri="{FF2B5EF4-FFF2-40B4-BE49-F238E27FC236}">
                <a16:creationId xmlns:a16="http://schemas.microsoft.com/office/drawing/2014/main" id="{27818D31-4FC3-4595-9006-2D694FEAE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6AF36-A103-40CC-9762-8CC661A3D72C}"/>
              </a:ext>
            </a:extLst>
          </p:cNvPr>
          <p:cNvSpPr>
            <a:spLocks noGrp="1"/>
          </p:cNvSpPr>
          <p:nvPr>
            <p:ph type="sldNum" sz="quarter" idx="12"/>
          </p:nvPr>
        </p:nvSpPr>
        <p:spPr/>
        <p:txBody>
          <a:bodyPr/>
          <a:lstStyle/>
          <a:p>
            <a:fld id="{5EA2C0B6-8F6A-4AFC-A306-A02093E15B2E}" type="slidenum">
              <a:rPr lang="en-US" smtClean="0"/>
              <a:t>‹#›</a:t>
            </a:fld>
            <a:endParaRPr lang="en-US"/>
          </a:p>
        </p:txBody>
      </p:sp>
    </p:spTree>
    <p:extLst>
      <p:ext uri="{BB962C8B-B14F-4D97-AF65-F5344CB8AC3E}">
        <p14:creationId xmlns:p14="http://schemas.microsoft.com/office/powerpoint/2010/main" val="35274511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950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Tree>
    <p:extLst>
      <p:ext uri="{BB962C8B-B14F-4D97-AF65-F5344CB8AC3E}">
        <p14:creationId xmlns:p14="http://schemas.microsoft.com/office/powerpoint/2010/main" val="2455562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73094" y="279783"/>
            <a:ext cx="11718550" cy="589393"/>
          </a:xfrm>
        </p:spPr>
        <p:txBody>
          <a:bodyPr>
            <a:normAutofit/>
          </a:bodyPr>
          <a:lstStyle>
            <a:lvl1pPr>
              <a:defRPr sz="2900">
                <a:solidFill>
                  <a:srgbClr val="4C565A"/>
                </a:solidFill>
              </a:defRPr>
            </a:lvl1pPr>
          </a:lstStyle>
          <a:p>
            <a:r>
              <a:rPr lang="en-US"/>
              <a:t>Click to edit Master title style</a:t>
            </a:r>
          </a:p>
        </p:txBody>
      </p:sp>
      <p:sp>
        <p:nvSpPr>
          <p:cNvPr id="3" name="Content Placeholder 2"/>
          <p:cNvSpPr>
            <a:spLocks noGrp="1"/>
          </p:cNvSpPr>
          <p:nvPr>
            <p:ph idx="1"/>
          </p:nvPr>
        </p:nvSpPr>
        <p:spPr>
          <a:xfrm>
            <a:off x="373093" y="1088037"/>
            <a:ext cx="10508823" cy="5051601"/>
          </a:xfrm>
        </p:spPr>
        <p:txBody>
          <a:bodyPr>
            <a:normAutofit/>
          </a:bodyPr>
          <a:lstStyle>
            <a:lvl1pPr marL="138756" indent="-138756">
              <a:buClr>
                <a:schemeClr val="tx2"/>
              </a:buClr>
              <a:buSzPct val="100000"/>
              <a:buFont typeface="Arial"/>
              <a:buChar char="•"/>
              <a:defRPr sz="1700"/>
            </a:lvl1pPr>
            <a:lvl2pPr>
              <a:buClr>
                <a:schemeClr val="tx2"/>
              </a:buClr>
              <a:buSzPct val="100000"/>
              <a:buFont typeface="Arial"/>
              <a:buChar char="•"/>
              <a:defRPr sz="1700"/>
            </a:lvl2pPr>
            <a:lvl3pPr>
              <a:buClr>
                <a:schemeClr val="tx2"/>
              </a:buClr>
              <a:buSzPct val="100000"/>
              <a:buFont typeface="Arial"/>
              <a:buChar char="•"/>
              <a:defRPr sz="1700"/>
            </a:lvl3pPr>
            <a:lvl4pPr>
              <a:buClr>
                <a:schemeClr val="tx2"/>
              </a:buClr>
              <a:buSzPct val="100000"/>
              <a:buFont typeface="Arial"/>
              <a:buChar char="•"/>
              <a:defRPr sz="1700"/>
            </a:lvl4pPr>
            <a:lvl5pPr>
              <a:buClr>
                <a:schemeClr val="tx2"/>
              </a:buClr>
              <a:buSzPct val="100000"/>
              <a:buFont typeface="Arial"/>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12053585" y="6643963"/>
            <a:ext cx="486528" cy="321587"/>
          </a:xfrm>
          <a:prstGeom prst="rect">
            <a:avLst/>
          </a:prstGeom>
        </p:spPr>
        <p:txBody>
          <a:bodyPr vert="horz" lIns="0" tIns="55513" rIns="111026" bIns="55513" rtlCol="0" anchor="ctr"/>
          <a:lstStyle>
            <a:lvl1pPr algn="l">
              <a:defRPr sz="1299">
                <a:solidFill>
                  <a:schemeClr val="tx2"/>
                </a:solidFill>
                <a:latin typeface="Rockwell"/>
                <a:cs typeface="Rockwell"/>
              </a:defRPr>
            </a:lvl1pPr>
          </a:lstStyle>
          <a:p>
            <a:fld id="{BB7191CD-1840-CA44-8BBB-BB47B20ECAFB}" type="slidenum">
              <a:rPr lang="en-US" smtClean="0"/>
              <a:pPr/>
              <a:t>‹#›</a:t>
            </a:fld>
            <a:endParaRPr lang="en-US"/>
          </a:p>
        </p:txBody>
      </p:sp>
    </p:spTree>
    <p:extLst>
      <p:ext uri="{BB962C8B-B14F-4D97-AF65-F5344CB8AC3E}">
        <p14:creationId xmlns:p14="http://schemas.microsoft.com/office/powerpoint/2010/main" val="41311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7147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465138" y="1853743"/>
            <a:ext cx="11533187" cy="160031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Slide Number Placeholder 17"/>
          <p:cNvSpPr>
            <a:spLocks noGrp="1"/>
          </p:cNvSpPr>
          <p:nvPr>
            <p:ph type="sldNum" sz="quarter" idx="4"/>
          </p:nvPr>
        </p:nvSpPr>
        <p:spPr>
          <a:xfrm>
            <a:off x="7565522" y="6475050"/>
            <a:ext cx="4249129" cy="372394"/>
          </a:xfrm>
          <a:prstGeom prst="rect">
            <a:avLst/>
          </a:prstGeom>
        </p:spPr>
        <p:txBody>
          <a:bodyPr vert="horz" lIns="0" tIns="0" rIns="0" bIns="0" anchor="b"/>
          <a:lstStyle>
            <a:lvl1pPr algn="r" eaLnBrk="1" latinLnBrk="0" hangingPunct="1">
              <a:defRPr kumimoji="0" sz="1071" baseline="0">
                <a:solidFill>
                  <a:schemeClr val="bg1">
                    <a:lumMod val="65000"/>
                  </a:schemeClr>
                </a:solidFill>
              </a:defRPr>
            </a:lvl1pPr>
          </a:lstStyle>
          <a:p>
            <a:r>
              <a:rPr lang="en-US"/>
              <a:t>Microsoft Confidential   :   </a:t>
            </a:r>
            <a:fld id="{0405832C-0F68-4D14-9804-94F2566504FB}" type="datetimeFigureOut">
              <a:rPr lang="en-US" smtClean="0"/>
              <a:pPr/>
              <a:t>2/11/21</a:t>
            </a:fld>
            <a:r>
              <a:rPr lang="en-US"/>
              <a:t>   :   Page </a:t>
            </a:r>
            <a:fld id="{C81C86ED-EB99-4FAE-B946-1B48CA815965}" type="slidenum">
              <a:rPr lang="en-US" smtClean="0"/>
              <a:pPr/>
              <a:t>‹#›</a:t>
            </a:fld>
            <a:r>
              <a:rPr lang="en-US"/>
              <a:t> </a:t>
            </a:r>
          </a:p>
        </p:txBody>
      </p:sp>
    </p:spTree>
    <p:extLst>
      <p:ext uri="{BB962C8B-B14F-4D97-AF65-F5344CB8AC3E}">
        <p14:creationId xmlns:p14="http://schemas.microsoft.com/office/powerpoint/2010/main" val="7141451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4D-37C2-4EEA-B891-2123763FF0EB}"/>
              </a:ext>
            </a:extLst>
          </p:cNvPr>
          <p:cNvSpPr>
            <a:spLocks noGrp="1"/>
          </p:cNvSpPr>
          <p:nvPr>
            <p:ph type="title" hasCustomPrompt="1"/>
          </p:nvPr>
        </p:nvSpPr>
        <p:spPr>
          <a:xfrm>
            <a:off x="274639" y="278471"/>
            <a:ext cx="5562481" cy="917575"/>
          </a:xfrm>
        </p:spPr>
        <p:txBody>
          <a:bodyPr/>
          <a:lstStyle>
            <a:lvl1pPr>
              <a:defRPr sz="4284">
                <a:solidFill>
                  <a:srgbClr val="000000"/>
                </a:solidFill>
              </a:defRPr>
            </a:lvl1pPr>
          </a:lstStyle>
          <a:p>
            <a:r>
              <a:rPr lang="en-US"/>
              <a:t>Overview</a:t>
            </a:r>
          </a:p>
        </p:txBody>
      </p:sp>
      <p:sp>
        <p:nvSpPr>
          <p:cNvPr id="3" name="Footer Placeholder 2">
            <a:extLst>
              <a:ext uri="{FF2B5EF4-FFF2-40B4-BE49-F238E27FC236}">
                <a16:creationId xmlns:a16="http://schemas.microsoft.com/office/drawing/2014/main" id="{8DFF176A-6A91-47C5-AD06-E67ADDC6E350}"/>
              </a:ext>
            </a:extLst>
          </p:cNvPr>
          <p:cNvSpPr>
            <a:spLocks noGrp="1"/>
          </p:cNvSpPr>
          <p:nvPr>
            <p:ph type="ftr" sz="quarter" idx="10"/>
          </p:nvPr>
        </p:nvSpPr>
        <p:spPr/>
        <p:txBody>
          <a:bodyPr/>
          <a:lstStyle>
            <a:lvl1pPr>
              <a:defRPr>
                <a:solidFill>
                  <a:srgbClr val="000000"/>
                </a:solidFill>
              </a:defRPr>
            </a:lvl1pPr>
          </a:lstStyle>
          <a:p>
            <a:endParaRPr lang="en-US"/>
          </a:p>
        </p:txBody>
      </p:sp>
      <p:sp>
        <p:nvSpPr>
          <p:cNvPr id="4" name="Slide Number Placeholder 3">
            <a:extLst>
              <a:ext uri="{FF2B5EF4-FFF2-40B4-BE49-F238E27FC236}">
                <a16:creationId xmlns:a16="http://schemas.microsoft.com/office/drawing/2014/main" id="{C6C46763-CE76-4890-B381-AD4C3171DF21}"/>
              </a:ext>
            </a:extLst>
          </p:cNvPr>
          <p:cNvSpPr>
            <a:spLocks noGrp="1"/>
          </p:cNvSpPr>
          <p:nvPr>
            <p:ph type="sldNum" sz="quarter" idx="11"/>
          </p:nvPr>
        </p:nvSpPr>
        <p:spPr/>
        <p:txBody>
          <a:bodyPr/>
          <a:lstStyle>
            <a:lvl1pPr>
              <a:defRPr>
                <a:solidFill>
                  <a:srgbClr val="000000"/>
                </a:solidFill>
              </a:defRPr>
            </a:lvl1pPr>
          </a:lstStyle>
          <a:p>
            <a:fld id="{55CA21BC-178F-44CA-A717-D6CB446CF9C3}" type="slidenum">
              <a:rPr lang="en-US" smtClean="0"/>
              <a:pPr/>
              <a:t>‹#›</a:t>
            </a:fld>
            <a:endParaRPr lang="en-US"/>
          </a:p>
        </p:txBody>
      </p:sp>
      <p:sp>
        <p:nvSpPr>
          <p:cNvPr id="11" name="Picture Placeholder 10">
            <a:extLst>
              <a:ext uri="{FF2B5EF4-FFF2-40B4-BE49-F238E27FC236}">
                <a16:creationId xmlns:a16="http://schemas.microsoft.com/office/drawing/2014/main" id="{2522B958-25F5-4168-9536-2AA6B4275666}"/>
              </a:ext>
            </a:extLst>
          </p:cNvPr>
          <p:cNvSpPr>
            <a:spLocks noGrp="1"/>
          </p:cNvSpPr>
          <p:nvPr>
            <p:ph type="pic" sz="quarter" idx="12"/>
          </p:nvPr>
        </p:nvSpPr>
        <p:spPr>
          <a:xfrm>
            <a:off x="6569633" y="1293664"/>
            <a:ext cx="2687048" cy="553998"/>
          </a:xfrm>
        </p:spPr>
        <p:txBody>
          <a:bodyPr/>
          <a:lstStyle>
            <a:lvl1pPr>
              <a:defRPr>
                <a:solidFill>
                  <a:srgbClr val="000000"/>
                </a:solidFill>
              </a:defRPr>
            </a:lvl1pPr>
          </a:lstStyle>
          <a:p>
            <a:endParaRPr lang="en-US"/>
          </a:p>
        </p:txBody>
      </p:sp>
      <p:sp>
        <p:nvSpPr>
          <p:cNvPr id="12" name="Picture Placeholder 10">
            <a:extLst>
              <a:ext uri="{FF2B5EF4-FFF2-40B4-BE49-F238E27FC236}">
                <a16:creationId xmlns:a16="http://schemas.microsoft.com/office/drawing/2014/main" id="{F9201E51-84EE-44B8-B59F-FA51F1F9E310}"/>
              </a:ext>
            </a:extLst>
          </p:cNvPr>
          <p:cNvSpPr>
            <a:spLocks noGrp="1"/>
          </p:cNvSpPr>
          <p:nvPr>
            <p:ph type="pic" sz="quarter" idx="13"/>
          </p:nvPr>
        </p:nvSpPr>
        <p:spPr>
          <a:xfrm>
            <a:off x="9459274" y="1293664"/>
            <a:ext cx="2687048" cy="553998"/>
          </a:xfrm>
        </p:spPr>
        <p:txBody>
          <a:bodyPr/>
          <a:lstStyle>
            <a:lvl1pPr>
              <a:defRPr>
                <a:solidFill>
                  <a:srgbClr val="000000"/>
                </a:solidFill>
              </a:defRPr>
            </a:lvl1pPr>
          </a:lstStyle>
          <a:p>
            <a:endParaRPr lang="en-US"/>
          </a:p>
        </p:txBody>
      </p:sp>
      <p:sp>
        <p:nvSpPr>
          <p:cNvPr id="13" name="Picture Placeholder 10">
            <a:extLst>
              <a:ext uri="{FF2B5EF4-FFF2-40B4-BE49-F238E27FC236}">
                <a16:creationId xmlns:a16="http://schemas.microsoft.com/office/drawing/2014/main" id="{115CF2A8-A15A-45D6-BE72-25556C2796B3}"/>
              </a:ext>
            </a:extLst>
          </p:cNvPr>
          <p:cNvSpPr>
            <a:spLocks noGrp="1"/>
          </p:cNvSpPr>
          <p:nvPr>
            <p:ph type="pic" sz="quarter" idx="14"/>
          </p:nvPr>
        </p:nvSpPr>
        <p:spPr>
          <a:xfrm>
            <a:off x="7996035" y="4136598"/>
            <a:ext cx="2687048" cy="553998"/>
          </a:xfrm>
        </p:spPr>
        <p:txBody>
          <a:bodyPr/>
          <a:lstStyle>
            <a:lvl1pPr>
              <a:defRPr>
                <a:solidFill>
                  <a:srgbClr val="000000"/>
                </a:solidFill>
              </a:defRPr>
            </a:lvl1pPr>
          </a:lstStyle>
          <a:p>
            <a:endParaRPr lang="en-US"/>
          </a:p>
        </p:txBody>
      </p:sp>
      <p:sp>
        <p:nvSpPr>
          <p:cNvPr id="15" name="Text Placeholder 14">
            <a:extLst>
              <a:ext uri="{FF2B5EF4-FFF2-40B4-BE49-F238E27FC236}">
                <a16:creationId xmlns:a16="http://schemas.microsoft.com/office/drawing/2014/main" id="{609E587C-8CE3-42EE-BB8E-1CDEAD9E8C9F}"/>
              </a:ext>
            </a:extLst>
          </p:cNvPr>
          <p:cNvSpPr>
            <a:spLocks noGrp="1"/>
          </p:cNvSpPr>
          <p:nvPr>
            <p:ph type="body" sz="quarter" idx="15" hasCustomPrompt="1"/>
          </p:nvPr>
        </p:nvSpPr>
        <p:spPr>
          <a:xfrm>
            <a:off x="275287" y="1253397"/>
            <a:ext cx="5562408" cy="1992569"/>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632">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goals/objectives here</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1</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2</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3</a:t>
            </a:r>
          </a:p>
          <a:p>
            <a:pPr marL="0" marR="0" lvl="0" indent="0" algn="l" defTabSz="932597" rtl="0" eaLnBrk="1" fontAlgn="auto" latinLnBrk="0" hangingPunct="1">
              <a:lnSpc>
                <a:spcPct val="100000"/>
              </a:lnSpc>
              <a:spcBef>
                <a:spcPts val="0"/>
              </a:spcBef>
              <a:spcAft>
                <a:spcPts val="0"/>
              </a:spcAft>
              <a:buClrTx/>
              <a:buSzTx/>
              <a:buFont typeface="+mj-lt"/>
              <a:buNone/>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high level campaign details (</a:t>
            </a:r>
            <a:r>
              <a:rPr kumimoji="0" lang="en-US" sz="1428" b="1" i="0" u="sng" strike="noStrike" kern="1200" cap="none" spc="0" normalizeH="0" baseline="0" noProof="0">
                <a:ln>
                  <a:noFill/>
                </a:ln>
                <a:solidFill>
                  <a:srgbClr val="000000"/>
                </a:solidFill>
                <a:effectLst/>
                <a:uLnTx/>
                <a:uFillTx/>
                <a:latin typeface="+mn-lt"/>
                <a:ea typeface="+mn-ea"/>
                <a:cs typeface="+mn-cs"/>
              </a:rPr>
              <a:t>one</a:t>
            </a:r>
            <a:r>
              <a:rPr kumimoji="0" lang="en-US" sz="1428" b="0" i="0" u="none" strike="noStrike" kern="1200" cap="none" spc="0" normalizeH="0" baseline="0" noProof="0">
                <a:ln>
                  <a:noFill/>
                </a:ln>
                <a:solidFill>
                  <a:srgbClr val="000000"/>
                </a:solidFill>
                <a:effectLst/>
                <a:uLnTx/>
                <a:uFillTx/>
                <a:latin typeface="+mn-lt"/>
                <a:ea typeface="+mn-ea"/>
                <a:cs typeface="+mn-cs"/>
              </a:rPr>
              <a:t> sentence only)</a:t>
            </a:r>
          </a:p>
          <a:p>
            <a:pPr marL="0" marR="0" lvl="0" indent="0" algn="l" defTabSz="932597" rtl="0" eaLnBrk="1" fontAlgn="auto" latinLnBrk="0" hangingPunct="1">
              <a:lnSpc>
                <a:spcPct val="100000"/>
              </a:lnSpc>
              <a:spcBef>
                <a:spcPts val="1224"/>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Total advertising spend to date has been </a:t>
            </a:r>
            <a:r>
              <a:rPr kumimoji="0" lang="en-US" sz="1428" b="1" i="0" u="none" strike="noStrike" kern="1200" cap="none" spc="0" normalizeH="0" baseline="0" noProof="0">
                <a:ln>
                  <a:noFill/>
                </a:ln>
                <a:solidFill>
                  <a:srgbClr val="000000"/>
                </a:solidFill>
                <a:effectLst/>
                <a:uLnTx/>
                <a:uFillTx/>
                <a:latin typeface="+mn-lt"/>
                <a:ea typeface="+mn-ea"/>
                <a:cs typeface="+mn-cs"/>
              </a:rPr>
              <a:t>$XX</a:t>
            </a:r>
            <a:r>
              <a:rPr kumimoji="0" lang="en-US" sz="1428" b="0" i="0" u="none" strike="noStrike" kern="1200" cap="none" spc="0" normalizeH="0" baseline="0" noProof="0">
                <a:ln>
                  <a:noFill/>
                </a:ln>
                <a:solidFill>
                  <a:srgbClr val="000000"/>
                </a:solidFill>
                <a:effectLst/>
                <a:uLnTx/>
                <a:uFillTx/>
                <a:latin typeface="+mn-lt"/>
                <a:ea typeface="+mn-ea"/>
                <a:cs typeface="+mn-cs"/>
              </a:rPr>
              <a:t>.</a:t>
            </a:r>
          </a:p>
        </p:txBody>
      </p:sp>
      <p:sp>
        <p:nvSpPr>
          <p:cNvPr id="16" name="Title 1">
            <a:extLst>
              <a:ext uri="{FF2B5EF4-FFF2-40B4-BE49-F238E27FC236}">
                <a16:creationId xmlns:a16="http://schemas.microsoft.com/office/drawing/2014/main" id="{B5747D7E-58B0-4AB2-8117-EFE740C7DC4A}"/>
              </a:ext>
            </a:extLst>
          </p:cNvPr>
          <p:cNvSpPr txBox="1">
            <a:spLocks/>
          </p:cNvSpPr>
          <p:nvPr userDrawn="1"/>
        </p:nvSpPr>
        <p:spPr>
          <a:xfrm>
            <a:off x="6475440" y="291973"/>
            <a:ext cx="5562481"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US" sz="2448">
              <a:solidFill>
                <a:srgbClr val="000000"/>
              </a:solidFill>
            </a:endParaRPr>
          </a:p>
        </p:txBody>
      </p:sp>
      <p:sp>
        <p:nvSpPr>
          <p:cNvPr id="19" name="Text Placeholder 14">
            <a:extLst>
              <a:ext uri="{FF2B5EF4-FFF2-40B4-BE49-F238E27FC236}">
                <a16:creationId xmlns:a16="http://schemas.microsoft.com/office/drawing/2014/main" id="{AA70C549-FD1B-4E33-963E-8C96091BED40}"/>
              </a:ext>
            </a:extLst>
          </p:cNvPr>
          <p:cNvSpPr>
            <a:spLocks noGrp="1"/>
          </p:cNvSpPr>
          <p:nvPr>
            <p:ph type="body" sz="quarter" idx="16" hasCustomPrompt="1"/>
          </p:nvPr>
        </p:nvSpPr>
        <p:spPr>
          <a:xfrm>
            <a:off x="274639" y="3497263"/>
            <a:ext cx="5562408" cy="1779768"/>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836">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audience, platform and weekly results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Platform: </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Results – week of XX/XX</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KPIs</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9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Full Text w/out Wayfin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84" y="139891"/>
            <a:ext cx="9858497" cy="572464"/>
          </a:xfrm>
        </p:spPr>
        <p:txBody>
          <a:bodyPr wrap="square">
            <a:spAutoFit/>
          </a:bodyPr>
          <a:lstStyle>
            <a:lvl1pPr>
              <a:defRPr>
                <a:solidFill>
                  <a:schemeClr val="tx1"/>
                </a:solidFill>
              </a:defRPr>
            </a:lvl1pPr>
          </a:lstStyle>
          <a:p>
            <a:r>
              <a:rPr lang="en-US"/>
              <a:t>Click to edit slide title</a:t>
            </a:r>
          </a:p>
        </p:txBody>
      </p:sp>
      <p:sp>
        <p:nvSpPr>
          <p:cNvPr id="4" name="Text Placeholder 3"/>
          <p:cNvSpPr>
            <a:spLocks noGrp="1"/>
          </p:cNvSpPr>
          <p:nvPr>
            <p:ph type="body" sz="quarter" idx="10"/>
          </p:nvPr>
        </p:nvSpPr>
        <p:spPr>
          <a:xfrm>
            <a:off x="233184" y="1126896"/>
            <a:ext cx="11970107" cy="1600310"/>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76835" y="6506182"/>
            <a:ext cx="426456" cy="318286"/>
          </a:xfrm>
          <a:prstGeom prst="rect">
            <a:avLst/>
          </a:prstGeom>
        </p:spPr>
        <p:txBody>
          <a:bodyPr>
            <a:spAutoFit/>
          </a:bodyPr>
          <a:lstStyle>
            <a:lvl1pPr algn="ctr">
              <a:defRPr sz="1428" b="0">
                <a:solidFill>
                  <a:schemeClr val="bg1">
                    <a:lumMod val="50000"/>
                  </a:schemeClr>
                </a:solidFill>
                <a:latin typeface="Arial" charset="0"/>
                <a:ea typeface="Arial" charset="0"/>
                <a:cs typeface="Arial" charset="0"/>
              </a:defRPr>
            </a:lvl1pPr>
          </a:lstStyle>
          <a:p>
            <a:pPr defTabSz="932597">
              <a:defRPr/>
            </a:pPr>
            <a:fld id="{1588DF25-1F49-4640-A139-F00F39AF8186}" type="slidenum">
              <a:rPr lang="en-US" smtClean="0">
                <a:solidFill>
                  <a:prstClr val="white">
                    <a:lumMod val="50000"/>
                  </a:prstClr>
                </a:solidFill>
              </a:rPr>
              <a:pPr defTabSz="932597">
                <a:defRPr/>
              </a:pPr>
              <a:t>‹#›</a:t>
            </a:fld>
            <a:endParaRPr lang="en-US">
              <a:solidFill>
                <a:prstClr val="white">
                  <a:lumMod val="50000"/>
                </a:prstClr>
              </a:solidFill>
            </a:endParaRPr>
          </a:p>
        </p:txBody>
      </p:sp>
    </p:spTree>
    <p:extLst>
      <p:ext uri="{BB962C8B-B14F-4D97-AF65-F5344CB8AC3E}">
        <p14:creationId xmlns:p14="http://schemas.microsoft.com/office/powerpoint/2010/main" val="36930463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99173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rcRect/>
          <a:stretch/>
        </p:blipFill>
        <p:spPr bwMode="black">
          <a:xfrm>
            <a:off x="421110" y="471159"/>
            <a:ext cx="1813569" cy="667597"/>
          </a:xfrm>
          <a:prstGeom prst="rect">
            <a:avLst/>
          </a:prstGeom>
        </p:spPr>
      </p:pic>
      <p:sp>
        <p:nvSpPr>
          <p:cNvPr id="9" name="Title 1"/>
          <p:cNvSpPr>
            <a:spLocks noGrp="1"/>
          </p:cNvSpPr>
          <p:nvPr>
            <p:ph type="title" hasCustomPrompt="1"/>
          </p:nvPr>
        </p:nvSpPr>
        <p:spPr>
          <a:xfrm>
            <a:off x="595914" y="2474071"/>
            <a:ext cx="4663678" cy="1130053"/>
          </a:xfrm>
          <a:noFill/>
        </p:spPr>
        <p:txBody>
          <a:bodyPr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1848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360637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65578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0867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27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14.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20.emf"/><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image" Target="../media/image1.png"/><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theme" Target="../theme/theme4.xml"/><Relationship Id="rId8"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image" Target="../media/image29.emf"/><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image" Target="../media/image33.png"/><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theme" Target="../theme/theme6.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image" Target="../media/image1.png"/><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theme" Target="../theme/theme7.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 id="2147484779" r:id="rId23"/>
    <p:sldLayoutId id="2147484780" r:id="rId24"/>
    <p:sldLayoutId id="2147484781" r:id="rId25"/>
    <p:sldLayoutId id="2147484782" r:id="rId26"/>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55259124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 id="2147484659" r:id="rId24"/>
    <p:sldLayoutId id="2147484660" r:id="rId25"/>
    <p:sldLayoutId id="2147484661" r:id="rId26"/>
    <p:sldLayoutId id="2147484662" r:id="rId27"/>
    <p:sldLayoutId id="2147484663" r:id="rId28"/>
    <p:sldLayoutId id="2147484664" r:id="rId29"/>
    <p:sldLayoutId id="2147484665" r:id="rId30"/>
    <p:sldLayoutId id="2147484666" r:id="rId31"/>
    <p:sldLayoutId id="2147484667" r:id="rId32"/>
    <p:sldLayoutId id="2147484668" r:id="rId33"/>
    <p:sldLayoutId id="2147484669" r:id="rId34"/>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137890"/>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079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68366"/>
            <a:ext cx="11887198" cy="135292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998483495"/>
      </p:ext>
    </p:extLst>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 id="2147484736" r:id="rId12"/>
    <p:sldLayoutId id="2147484737" r:id="rId13"/>
    <p:sldLayoutId id="2147484738" r:id="rId14"/>
    <p:sldLayoutId id="2147484739" r:id="rId15"/>
    <p:sldLayoutId id="2147484740" r:id="rId16"/>
    <p:sldLayoutId id="2147484741" r:id="rId17"/>
    <p:sldLayoutId id="2147484742" r:id="rId18"/>
  </p:sldLayoutIdLst>
  <p:transition>
    <p:fade/>
  </p:transition>
  <p:txStyles>
    <p:titleStyle>
      <a:lvl1pPr algn="l" defTabSz="932384" rtl="0" eaLnBrk="1" latinLnBrk="0" hangingPunct="1">
        <a:lnSpc>
          <a:spcPct val="90000"/>
        </a:lnSpc>
        <a:spcBef>
          <a:spcPct val="0"/>
        </a:spcBef>
        <a:buNone/>
        <a:defRPr lang="en-US" sz="3672"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1pPr>
      <a:lvl2pPr marL="342768"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2pPr>
      <a:lvl3pPr marL="571281"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3pPr>
      <a:lvl4pPr marL="799792"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4pPr>
      <a:lvl5pPr marL="1028305"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349480386"/>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49.sv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hyperlink" Target="mailto:aksofficehours@microsoft.com"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0F7D0191-3CE4-4AA6-BF35-C8BCE3A9EF9A}"/>
              </a:ext>
            </a:extLst>
          </p:cNvPr>
          <p:cNvSpPr txBox="1">
            <a:spLocks/>
          </p:cNvSpPr>
          <p:nvPr/>
        </p:nvSpPr>
        <p:spPr>
          <a:xfrm>
            <a:off x="826420" y="4379544"/>
            <a:ext cx="3562084"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Kendal Roden</a:t>
            </a:r>
          </a:p>
          <a:p>
            <a:pPr lvl="1"/>
            <a:r>
              <a:rPr lang="en-US"/>
              <a:t>Cloud Native Technical Specialist </a:t>
            </a:r>
            <a:endParaRPr lang="en-US" dirty="0"/>
          </a:p>
        </p:txBody>
      </p:sp>
      <p:sp>
        <p:nvSpPr>
          <p:cNvPr id="5" name="Title 6">
            <a:extLst>
              <a:ext uri="{FF2B5EF4-FFF2-40B4-BE49-F238E27FC236}">
                <a16:creationId xmlns:a16="http://schemas.microsoft.com/office/drawing/2014/main" id="{683FA560-C435-4202-9A0E-E749EADAA364}"/>
              </a:ext>
            </a:extLst>
          </p:cNvPr>
          <p:cNvSpPr txBox="1">
            <a:spLocks/>
          </p:cNvSpPr>
          <p:nvPr/>
        </p:nvSpPr>
        <p:spPr>
          <a:xfrm>
            <a:off x="826420" y="1841334"/>
            <a:ext cx="6981472"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4800" b="0" strike="noStrike" kern="1200" cap="none" spc="-50" baseline="0">
                <a:ln w="3175">
                  <a:noFill/>
                </a:ln>
                <a:solidFill>
                  <a:schemeClr val="bg1"/>
                </a:solidFill>
                <a:effectLst/>
                <a:latin typeface="+mj-lt"/>
                <a:ea typeface="+mn-ea"/>
                <a:cs typeface="Segoe UI" pitchFamily="34" charset="0"/>
              </a:defRPr>
            </a:lvl1pPr>
          </a:lstStyle>
          <a:p>
            <a:r>
              <a:rPr lang="en-US" sz="4400" dirty="0"/>
              <a:t>AKS Office Hours</a:t>
            </a:r>
            <a:endParaRPr lang="en-US" dirty="0"/>
          </a:p>
        </p:txBody>
      </p:sp>
      <p:sp>
        <p:nvSpPr>
          <p:cNvPr id="6" name="Text Placeholder 7">
            <a:extLst>
              <a:ext uri="{FF2B5EF4-FFF2-40B4-BE49-F238E27FC236}">
                <a16:creationId xmlns:a16="http://schemas.microsoft.com/office/drawing/2014/main" id="{1A605417-C1AA-4D2B-BDBB-03C2F78D7F9D}"/>
              </a:ext>
            </a:extLst>
          </p:cNvPr>
          <p:cNvSpPr txBox="1">
            <a:spLocks/>
          </p:cNvSpPr>
          <p:nvPr/>
        </p:nvSpPr>
        <p:spPr>
          <a:xfrm>
            <a:off x="714963" y="5196761"/>
            <a:ext cx="4104971" cy="861774"/>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Dave Strebel</a:t>
            </a:r>
          </a:p>
          <a:p>
            <a:pPr lvl="1"/>
            <a:r>
              <a:rPr lang="en-US" sz="2000" dirty="0"/>
              <a:t>Cloud Native Technical Specialist </a:t>
            </a:r>
          </a:p>
        </p:txBody>
      </p:sp>
      <p:sp>
        <p:nvSpPr>
          <p:cNvPr id="7" name="Text Placeholder 7">
            <a:extLst>
              <a:ext uri="{FF2B5EF4-FFF2-40B4-BE49-F238E27FC236}">
                <a16:creationId xmlns:a16="http://schemas.microsoft.com/office/drawing/2014/main" id="{5750DEF8-5A30-49D5-AB73-0CFBB99A9896}"/>
              </a:ext>
            </a:extLst>
          </p:cNvPr>
          <p:cNvSpPr txBox="1">
            <a:spLocks/>
          </p:cNvSpPr>
          <p:nvPr/>
        </p:nvSpPr>
        <p:spPr>
          <a:xfrm>
            <a:off x="660372" y="4223135"/>
            <a:ext cx="5317347"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rPr>
              <a:t>Kendall </a:t>
            </a:r>
            <a:r>
              <a:rPr lang="en-US" dirty="0">
                <a:solidFill>
                  <a:schemeClr val="bg1"/>
                </a:solidFill>
              </a:rPr>
              <a:t>Roden</a:t>
            </a:r>
          </a:p>
          <a:p>
            <a:pPr lvl="1"/>
            <a:r>
              <a:rPr lang="en-US" dirty="0">
                <a:solidFill>
                  <a:schemeClr val="bg1"/>
                </a:solidFill>
              </a:rPr>
              <a:t>Cloud Native Technical Specialist </a:t>
            </a:r>
          </a:p>
        </p:txBody>
      </p:sp>
      <p:pic>
        <p:nvPicPr>
          <p:cNvPr id="9" name="Picture 8" descr="A picture containing plate, drawing&#10;&#10;Description automatically generated">
            <a:extLst>
              <a:ext uri="{FF2B5EF4-FFF2-40B4-BE49-F238E27FC236}">
                <a16:creationId xmlns:a16="http://schemas.microsoft.com/office/drawing/2014/main" id="{AEDA71E8-4F25-42A2-88E7-CC4D6BD91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9510" y="5884892"/>
            <a:ext cx="1986860" cy="886991"/>
          </a:xfrm>
          <a:prstGeom prst="rect">
            <a:avLst/>
          </a:prstGeom>
        </p:spPr>
      </p:pic>
    </p:spTree>
    <p:extLst>
      <p:ext uri="{BB962C8B-B14F-4D97-AF65-F5344CB8AC3E}">
        <p14:creationId xmlns:p14="http://schemas.microsoft.com/office/powerpoint/2010/main" val="6174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3ECC-392A-4888-8DF0-6953D13CED53}"/>
              </a:ext>
            </a:extLst>
          </p:cNvPr>
          <p:cNvSpPr>
            <a:spLocks noGrp="1"/>
          </p:cNvSpPr>
          <p:nvPr>
            <p:ph type="title"/>
          </p:nvPr>
        </p:nvSpPr>
        <p:spPr/>
        <p:txBody>
          <a:bodyPr/>
          <a:lstStyle/>
          <a:p>
            <a:r>
              <a:rPr lang="en-US" b="1"/>
              <a:t>Agenda</a:t>
            </a:r>
          </a:p>
        </p:txBody>
      </p:sp>
      <p:sp>
        <p:nvSpPr>
          <p:cNvPr id="3" name="Content Placeholder 2">
            <a:extLst>
              <a:ext uri="{FF2B5EF4-FFF2-40B4-BE49-F238E27FC236}">
                <a16:creationId xmlns:a16="http://schemas.microsoft.com/office/drawing/2014/main" id="{81D76C37-7B17-4754-ABAC-A5E4F75E01DC}"/>
              </a:ext>
            </a:extLst>
          </p:cNvPr>
          <p:cNvSpPr>
            <a:spLocks noGrp="1"/>
          </p:cNvSpPr>
          <p:nvPr>
            <p:ph idx="1"/>
          </p:nvPr>
        </p:nvSpPr>
        <p:spPr>
          <a:xfrm>
            <a:off x="465137" y="1853742"/>
            <a:ext cx="11533187" cy="2031325"/>
          </a:xfrm>
        </p:spPr>
        <p:txBody>
          <a:bodyPr/>
          <a:lstStyle/>
          <a:p>
            <a:r>
              <a:rPr lang="en-US"/>
              <a:t>Application Gateway Overview</a:t>
            </a:r>
          </a:p>
          <a:p>
            <a:r>
              <a:rPr lang="en-US"/>
              <a:t>AGIC Overview </a:t>
            </a:r>
          </a:p>
          <a:p>
            <a:r>
              <a:rPr lang="en-US"/>
              <a:t>AGIC Use Cases </a:t>
            </a:r>
          </a:p>
          <a:p>
            <a:r>
              <a:rPr lang="en-US"/>
              <a:t>Walkthrough – AGIC Add-On Greenfield Installation </a:t>
            </a:r>
          </a:p>
          <a:p>
            <a:r>
              <a:rPr lang="en-US"/>
              <a:t>Roadmap</a:t>
            </a:r>
          </a:p>
        </p:txBody>
      </p:sp>
    </p:spTree>
    <p:extLst>
      <p:ext uri="{BB962C8B-B14F-4D97-AF65-F5344CB8AC3E}">
        <p14:creationId xmlns:p14="http://schemas.microsoft.com/office/powerpoint/2010/main" val="3060059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94084" y="497619"/>
            <a:ext cx="11531551" cy="411162"/>
          </a:xfrm>
        </p:spPr>
        <p:txBody>
          <a:bodyPr/>
          <a:lstStyle/>
          <a:p>
            <a:r>
              <a:rPr lang="en-US" b="1">
                <a:solidFill>
                  <a:schemeClr val="tx1"/>
                </a:solidFill>
              </a:rPr>
              <a:t>Azure Application Gateway</a:t>
            </a:r>
          </a:p>
        </p:txBody>
      </p:sp>
      <p:sp>
        <p:nvSpPr>
          <p:cNvPr id="4" name="Text Placeholder 94">
            <a:extLst>
              <a:ext uri="{FF2B5EF4-FFF2-40B4-BE49-F238E27FC236}">
                <a16:creationId xmlns:a16="http://schemas.microsoft.com/office/drawing/2014/main" id="{7EACB851-4116-49A6-BABF-63B11F9D722C}"/>
              </a:ext>
            </a:extLst>
          </p:cNvPr>
          <p:cNvSpPr txBox="1">
            <a:spLocks/>
          </p:cNvSpPr>
          <p:nvPr/>
        </p:nvSpPr>
        <p:spPr>
          <a:xfrm>
            <a:off x="492570" y="918195"/>
            <a:ext cx="8104741" cy="75564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40"/>
              <a:t>Build secure, scalable, and highly available web applications in Azure</a:t>
            </a:r>
          </a:p>
        </p:txBody>
      </p:sp>
      <p:sp>
        <p:nvSpPr>
          <p:cNvPr id="5" name="Rectangle 4">
            <a:extLst>
              <a:ext uri="{FF2B5EF4-FFF2-40B4-BE49-F238E27FC236}">
                <a16:creationId xmlns:a16="http://schemas.microsoft.com/office/drawing/2014/main" id="{15AC63E1-3EE7-46CA-BD22-9731ECEEF1AF}"/>
              </a:ext>
            </a:extLst>
          </p:cNvPr>
          <p:cNvSpPr/>
          <p:nvPr/>
        </p:nvSpPr>
        <p:spPr bwMode="auto">
          <a:xfrm>
            <a:off x="6895449" y="3571529"/>
            <a:ext cx="2495917" cy="1901003"/>
          </a:xfrm>
          <a:prstGeom prst="rect">
            <a:avLst/>
          </a:prstGeom>
          <a:noFill/>
          <a:ln w="15875" cap="flat" cmpd="sng" algn="ctr">
            <a:solidFill>
              <a:schemeClr val="accent2"/>
            </a:solidFill>
            <a:prstDash val="solid"/>
          </a:ln>
          <a:effectLst>
            <a:outerShdw blurRad="127000" algn="tl" rotWithShape="0">
              <a:srgbClr val="FFFFFF">
                <a:lumMod val="50000"/>
                <a:alpha val="20000"/>
              </a:srgbClr>
            </a:outerShdw>
          </a:effectLst>
        </p:spPr>
        <p:txBody>
          <a:bodyPr rot="0" spcFirstLastPara="0" vert="horz" wrap="square" lIns="190234" tIns="186521" rIns="190234" bIns="186521" numCol="1" spcCol="0" rtlCol="0" fromWordArt="0" anchor="b" anchorCtr="0" forceAA="0" compatLnSpc="1">
            <a:prstTxWarp prst="textNoShape">
              <a:avLst/>
            </a:prstTxWarp>
            <a:noAutofit/>
          </a:bodyPr>
          <a:lstStyle/>
          <a:p>
            <a:pPr algn="ctr" defTabSz="932597">
              <a:spcBef>
                <a:spcPct val="0"/>
              </a:spcBef>
              <a:defRPr/>
            </a:pPr>
            <a:endParaRPr lang="en-US" sz="1632" kern="0">
              <a:ln w="3175">
                <a:noFill/>
              </a:ln>
              <a:latin typeface="Segoe UI Semibold"/>
              <a:cs typeface="Segoe UI Semilight" panose="020B0402040204020203" pitchFamily="34" charset="0"/>
            </a:endParaRPr>
          </a:p>
        </p:txBody>
      </p:sp>
      <p:cxnSp>
        <p:nvCxnSpPr>
          <p:cNvPr id="6" name="Straight Arrow Connector 5">
            <a:extLst>
              <a:ext uri="{FF2B5EF4-FFF2-40B4-BE49-F238E27FC236}">
                <a16:creationId xmlns:a16="http://schemas.microsoft.com/office/drawing/2014/main" id="{51F7E395-8C85-41D7-85EF-D2020F0E52C1}"/>
              </a:ext>
            </a:extLst>
          </p:cNvPr>
          <p:cNvCxnSpPr>
            <a:cxnSpLocks/>
          </p:cNvCxnSpPr>
          <p:nvPr/>
        </p:nvCxnSpPr>
        <p:spPr>
          <a:xfrm flipH="1">
            <a:off x="8226898" y="3829818"/>
            <a:ext cx="531368" cy="0"/>
          </a:xfrm>
          <a:prstGeom prst="straightConnector1">
            <a:avLst/>
          </a:prstGeom>
          <a:ln w="15875" cap="rnd">
            <a:solidFill>
              <a:schemeClr val="accent2"/>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5583073-FD13-475B-A7D4-F1D6116B60DC}"/>
              </a:ext>
            </a:extLst>
          </p:cNvPr>
          <p:cNvCxnSpPr>
            <a:cxnSpLocks/>
          </p:cNvCxnSpPr>
          <p:nvPr/>
        </p:nvCxnSpPr>
        <p:spPr>
          <a:xfrm flipV="1">
            <a:off x="8226897" y="3571526"/>
            <a:ext cx="1" cy="258292"/>
          </a:xfrm>
          <a:prstGeom prst="straightConnector1">
            <a:avLst/>
          </a:prstGeom>
          <a:ln w="15875" cap="rnd">
            <a:solidFill>
              <a:schemeClr val="accent2"/>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DC74EB4-A23D-48F1-8CEA-CF21A306D7B1}"/>
              </a:ext>
            </a:extLst>
          </p:cNvPr>
          <p:cNvCxnSpPr>
            <a:cxnSpLocks/>
          </p:cNvCxnSpPr>
          <p:nvPr/>
        </p:nvCxnSpPr>
        <p:spPr>
          <a:xfrm flipH="1" flipV="1">
            <a:off x="8020289" y="3571526"/>
            <a:ext cx="1" cy="258292"/>
          </a:xfrm>
          <a:prstGeom prst="straightConnector1">
            <a:avLst/>
          </a:prstGeom>
          <a:ln w="15875" cap="rnd">
            <a:solidFill>
              <a:schemeClr val="accent2"/>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3EA517F-E08A-4EB6-AED7-46CCBBA239B5}"/>
              </a:ext>
            </a:extLst>
          </p:cNvPr>
          <p:cNvGrpSpPr/>
          <p:nvPr/>
        </p:nvGrpSpPr>
        <p:grpSpPr>
          <a:xfrm>
            <a:off x="7486292" y="3829818"/>
            <a:ext cx="1274603" cy="443023"/>
            <a:chOff x="7077693" y="2902775"/>
            <a:chExt cx="1249724" cy="292244"/>
          </a:xfrm>
        </p:grpSpPr>
        <p:cxnSp>
          <p:nvCxnSpPr>
            <p:cNvPr id="10" name="Straight Arrow Connector 9">
              <a:extLst>
                <a:ext uri="{FF2B5EF4-FFF2-40B4-BE49-F238E27FC236}">
                  <a16:creationId xmlns:a16="http://schemas.microsoft.com/office/drawing/2014/main" id="{C8D23C5B-F9F7-406A-B7A3-252FF79CBA43}"/>
                </a:ext>
              </a:extLst>
            </p:cNvPr>
            <p:cNvCxnSpPr>
              <a:cxnSpLocks/>
            </p:cNvCxnSpPr>
            <p:nvPr/>
          </p:nvCxnSpPr>
          <p:spPr>
            <a:xfrm flipV="1">
              <a:off x="8327416" y="2902775"/>
              <a:ext cx="1" cy="292244"/>
            </a:xfrm>
            <a:prstGeom prst="straightConnector1">
              <a:avLst/>
            </a:prstGeom>
            <a:ln w="15875" cap="rnd">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BDA0305-70E8-4B97-9329-A5D235348DF0}"/>
                </a:ext>
              </a:extLst>
            </p:cNvPr>
            <p:cNvCxnSpPr>
              <a:cxnSpLocks/>
            </p:cNvCxnSpPr>
            <p:nvPr/>
          </p:nvCxnSpPr>
          <p:spPr>
            <a:xfrm flipH="1" flipV="1">
              <a:off x="7077693" y="2902775"/>
              <a:ext cx="1" cy="292244"/>
            </a:xfrm>
            <a:prstGeom prst="straightConnector1">
              <a:avLst/>
            </a:prstGeom>
            <a:ln w="15875" cap="rnd">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DA11EE32-99C8-40C6-846B-467DB2E13A85}"/>
              </a:ext>
            </a:extLst>
          </p:cNvPr>
          <p:cNvCxnSpPr>
            <a:cxnSpLocks/>
          </p:cNvCxnSpPr>
          <p:nvPr/>
        </p:nvCxnSpPr>
        <p:spPr>
          <a:xfrm>
            <a:off x="7486292" y="3829818"/>
            <a:ext cx="533998" cy="0"/>
          </a:xfrm>
          <a:prstGeom prst="straightConnector1">
            <a:avLst/>
          </a:prstGeom>
          <a:ln w="15875" cap="rnd">
            <a:solidFill>
              <a:schemeClr val="accent2"/>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1083ED-D2ED-4E83-BD2F-9373624FFF68}"/>
              </a:ext>
            </a:extLst>
          </p:cNvPr>
          <p:cNvCxnSpPr>
            <a:cxnSpLocks/>
          </p:cNvCxnSpPr>
          <p:nvPr/>
        </p:nvCxnSpPr>
        <p:spPr>
          <a:xfrm flipV="1">
            <a:off x="8113863" y="2233735"/>
            <a:ext cx="0" cy="472924"/>
          </a:xfrm>
          <a:prstGeom prst="straightConnector1">
            <a:avLst/>
          </a:prstGeom>
          <a:ln w="12700" cap="rnd">
            <a:solidFill>
              <a:schemeClr val="accent2"/>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816DA1-6E8A-420E-9222-5C6BF18B1F54}"/>
              </a:ext>
            </a:extLst>
          </p:cNvPr>
          <p:cNvSpPr txBox="1"/>
          <p:nvPr/>
        </p:nvSpPr>
        <p:spPr>
          <a:xfrm>
            <a:off x="10297308" y="1610429"/>
            <a:ext cx="1332211" cy="160091"/>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1200">
                <a:latin typeface="+mj-lt"/>
                <a:cs typeface="Segoe UI" pitchFamily="34" charset="0"/>
              </a:defRPr>
            </a:lvl1pPr>
          </a:lstStyle>
          <a:p>
            <a:pPr algn="ctr" defTabSz="932597">
              <a:defRPr/>
            </a:pPr>
            <a:r>
              <a:rPr lang="en-US" sz="1020">
                <a:latin typeface="Segoe UI Semibold"/>
              </a:rPr>
              <a:t>Scale out at load</a:t>
            </a:r>
          </a:p>
        </p:txBody>
      </p:sp>
      <p:sp>
        <p:nvSpPr>
          <p:cNvPr id="17" name="TextBox 16">
            <a:extLst>
              <a:ext uri="{FF2B5EF4-FFF2-40B4-BE49-F238E27FC236}">
                <a16:creationId xmlns:a16="http://schemas.microsoft.com/office/drawing/2014/main" id="{7E0E09C4-7D57-4101-AF82-1160840CBB1A}"/>
              </a:ext>
            </a:extLst>
          </p:cNvPr>
          <p:cNvSpPr txBox="1"/>
          <p:nvPr/>
        </p:nvSpPr>
        <p:spPr>
          <a:xfrm>
            <a:off x="7683812" y="1976934"/>
            <a:ext cx="841899" cy="160091"/>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1200">
                <a:latin typeface="+mj-lt"/>
                <a:cs typeface="Segoe UI" pitchFamily="34" charset="0"/>
              </a:defRPr>
            </a:lvl1pPr>
          </a:lstStyle>
          <a:p>
            <a:pPr algn="ctr" defTabSz="932597">
              <a:defRPr/>
            </a:pPr>
            <a:r>
              <a:rPr lang="en-US" sz="1020">
                <a:latin typeface="Segoe UI Semibold"/>
              </a:rPr>
              <a:t>Static VIP</a:t>
            </a:r>
          </a:p>
        </p:txBody>
      </p:sp>
      <p:cxnSp>
        <p:nvCxnSpPr>
          <p:cNvPr id="18" name="Straight Connector 17">
            <a:extLst>
              <a:ext uri="{FF2B5EF4-FFF2-40B4-BE49-F238E27FC236}">
                <a16:creationId xmlns:a16="http://schemas.microsoft.com/office/drawing/2014/main" id="{B53DD2CC-DEFF-43A7-B802-3B0146501B66}"/>
              </a:ext>
            </a:extLst>
          </p:cNvPr>
          <p:cNvCxnSpPr>
            <a:cxnSpLocks/>
          </p:cNvCxnSpPr>
          <p:nvPr/>
        </p:nvCxnSpPr>
        <p:spPr>
          <a:xfrm flipH="1">
            <a:off x="7287737" y="3173861"/>
            <a:ext cx="310350" cy="0"/>
          </a:xfrm>
          <a:prstGeom prst="line">
            <a:avLst/>
          </a:prstGeom>
          <a:ln w="15875" cap="sq">
            <a:solidFill>
              <a:schemeClr val="accent2"/>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28F46B9-F63C-4097-9DB1-00C69F2B9753}"/>
              </a:ext>
            </a:extLst>
          </p:cNvPr>
          <p:cNvSpPr txBox="1"/>
          <p:nvPr/>
        </p:nvSpPr>
        <p:spPr>
          <a:xfrm>
            <a:off x="6671265" y="2636804"/>
            <a:ext cx="728770" cy="320182"/>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1200">
                <a:latin typeface="+mj-lt"/>
                <a:cs typeface="Segoe UI" pitchFamily="34" charset="0"/>
              </a:defRPr>
            </a:lvl1pPr>
          </a:lstStyle>
          <a:p>
            <a:pPr algn="ctr" defTabSz="932597">
              <a:defRPr/>
            </a:pPr>
            <a:r>
              <a:rPr lang="en-US" sz="1020">
                <a:latin typeface="Segoe UI Semibold"/>
              </a:rPr>
              <a:t>Azure Key Vault</a:t>
            </a:r>
          </a:p>
        </p:txBody>
      </p:sp>
      <p:sp>
        <p:nvSpPr>
          <p:cNvPr id="20" name="TextBox 19">
            <a:extLst>
              <a:ext uri="{FF2B5EF4-FFF2-40B4-BE49-F238E27FC236}">
                <a16:creationId xmlns:a16="http://schemas.microsoft.com/office/drawing/2014/main" id="{90852D33-FBD2-4AD5-8751-C15BD3C36A2C}"/>
              </a:ext>
            </a:extLst>
          </p:cNvPr>
          <p:cNvSpPr txBox="1"/>
          <p:nvPr/>
        </p:nvSpPr>
        <p:spPr>
          <a:xfrm>
            <a:off x="9375940" y="2865895"/>
            <a:ext cx="975233" cy="160091"/>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1200">
                <a:latin typeface="+mj-lt"/>
                <a:cs typeface="Segoe UI" pitchFamily="34" charset="0"/>
              </a:defRPr>
            </a:lvl1pPr>
          </a:lstStyle>
          <a:p>
            <a:pPr algn="ctr" defTabSz="932597">
              <a:defRPr/>
            </a:pPr>
            <a:r>
              <a:rPr lang="en-US" sz="1020">
                <a:latin typeface="Segoe UI Semibold"/>
              </a:rPr>
              <a:t>Min capacity</a:t>
            </a:r>
          </a:p>
        </p:txBody>
      </p:sp>
      <p:sp>
        <p:nvSpPr>
          <p:cNvPr id="21" name="TextBox 20">
            <a:extLst>
              <a:ext uri="{FF2B5EF4-FFF2-40B4-BE49-F238E27FC236}">
                <a16:creationId xmlns:a16="http://schemas.microsoft.com/office/drawing/2014/main" id="{1798B4E9-8F9E-4839-8820-95B217E434B0}"/>
              </a:ext>
            </a:extLst>
          </p:cNvPr>
          <p:cNvSpPr txBox="1"/>
          <p:nvPr/>
        </p:nvSpPr>
        <p:spPr>
          <a:xfrm>
            <a:off x="10675082" y="2875151"/>
            <a:ext cx="975233" cy="160091"/>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1200">
                <a:latin typeface="+mj-lt"/>
                <a:cs typeface="Segoe UI" pitchFamily="34" charset="0"/>
              </a:defRPr>
            </a:lvl1pPr>
          </a:lstStyle>
          <a:p>
            <a:pPr algn="ctr" defTabSz="932597">
              <a:defRPr/>
            </a:pPr>
            <a:r>
              <a:rPr lang="en-US" sz="1020">
                <a:latin typeface="Segoe UI Semibold"/>
              </a:rPr>
              <a:t>Max capacity</a:t>
            </a:r>
          </a:p>
        </p:txBody>
      </p:sp>
      <p:sp>
        <p:nvSpPr>
          <p:cNvPr id="22" name="TextBox 21">
            <a:extLst>
              <a:ext uri="{FF2B5EF4-FFF2-40B4-BE49-F238E27FC236}">
                <a16:creationId xmlns:a16="http://schemas.microsoft.com/office/drawing/2014/main" id="{0F6B9ACD-67FC-4888-8C67-21DD771CA6F4}"/>
              </a:ext>
            </a:extLst>
          </p:cNvPr>
          <p:cNvSpPr txBox="1"/>
          <p:nvPr/>
        </p:nvSpPr>
        <p:spPr>
          <a:xfrm>
            <a:off x="7220913" y="5169614"/>
            <a:ext cx="466302" cy="160091"/>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1200">
                <a:latin typeface="+mj-lt"/>
                <a:cs typeface="Segoe UI" pitchFamily="34" charset="0"/>
              </a:defRPr>
            </a:lvl1pPr>
          </a:lstStyle>
          <a:p>
            <a:pPr algn="ctr" defTabSz="932597">
              <a:defRPr/>
            </a:pPr>
            <a:r>
              <a:rPr lang="en-US" sz="1020">
                <a:latin typeface="Segoe UI Semibold"/>
              </a:rPr>
              <a:t>AKS</a:t>
            </a:r>
          </a:p>
        </p:txBody>
      </p:sp>
      <p:sp>
        <p:nvSpPr>
          <p:cNvPr id="23" name="TextBox 22">
            <a:extLst>
              <a:ext uri="{FF2B5EF4-FFF2-40B4-BE49-F238E27FC236}">
                <a16:creationId xmlns:a16="http://schemas.microsoft.com/office/drawing/2014/main" id="{01E056EF-5576-45F0-9358-D5C07AA03710}"/>
              </a:ext>
            </a:extLst>
          </p:cNvPr>
          <p:cNvSpPr txBox="1"/>
          <p:nvPr/>
        </p:nvSpPr>
        <p:spPr>
          <a:xfrm>
            <a:off x="7220913" y="4399591"/>
            <a:ext cx="466302" cy="160091"/>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1200">
                <a:latin typeface="+mj-lt"/>
                <a:cs typeface="Segoe UI" pitchFamily="34" charset="0"/>
              </a:defRPr>
            </a:lvl1pPr>
          </a:lstStyle>
          <a:p>
            <a:pPr algn="ctr" defTabSz="932597">
              <a:defRPr/>
            </a:pPr>
            <a:r>
              <a:rPr lang="en-US" sz="1020">
                <a:latin typeface="Segoe UI Semibold"/>
              </a:rPr>
              <a:t>AZ1</a:t>
            </a:r>
          </a:p>
        </p:txBody>
      </p:sp>
      <p:sp>
        <p:nvSpPr>
          <p:cNvPr id="24" name="TextBox 23">
            <a:extLst>
              <a:ext uri="{FF2B5EF4-FFF2-40B4-BE49-F238E27FC236}">
                <a16:creationId xmlns:a16="http://schemas.microsoft.com/office/drawing/2014/main" id="{89D20C6B-E55D-42EB-8A0A-9257E752F898}"/>
              </a:ext>
            </a:extLst>
          </p:cNvPr>
          <p:cNvSpPr txBox="1"/>
          <p:nvPr/>
        </p:nvSpPr>
        <p:spPr>
          <a:xfrm>
            <a:off x="8515091" y="5169614"/>
            <a:ext cx="466302" cy="160091"/>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1200">
                <a:latin typeface="+mj-lt"/>
                <a:cs typeface="Segoe UI" pitchFamily="34" charset="0"/>
              </a:defRPr>
            </a:lvl1pPr>
          </a:lstStyle>
          <a:p>
            <a:pPr algn="ctr" defTabSz="932597">
              <a:defRPr/>
            </a:pPr>
            <a:r>
              <a:rPr lang="en-US" sz="1020">
                <a:latin typeface="Segoe UI Semibold"/>
              </a:rPr>
              <a:t>VMSS</a:t>
            </a:r>
          </a:p>
        </p:txBody>
      </p:sp>
      <p:sp>
        <p:nvSpPr>
          <p:cNvPr id="25" name="TextBox 24">
            <a:extLst>
              <a:ext uri="{FF2B5EF4-FFF2-40B4-BE49-F238E27FC236}">
                <a16:creationId xmlns:a16="http://schemas.microsoft.com/office/drawing/2014/main" id="{E8EB1674-AC51-4698-8A7E-A5FE3353D8BC}"/>
              </a:ext>
            </a:extLst>
          </p:cNvPr>
          <p:cNvSpPr txBox="1"/>
          <p:nvPr/>
        </p:nvSpPr>
        <p:spPr>
          <a:xfrm>
            <a:off x="8515091" y="4399591"/>
            <a:ext cx="466302" cy="160091"/>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1200">
                <a:latin typeface="+mj-lt"/>
                <a:cs typeface="Segoe UI" pitchFamily="34" charset="0"/>
              </a:defRPr>
            </a:lvl1pPr>
          </a:lstStyle>
          <a:p>
            <a:pPr algn="ctr" defTabSz="932597">
              <a:defRPr/>
            </a:pPr>
            <a:r>
              <a:rPr lang="en-US" sz="1020">
                <a:latin typeface="Segoe UI Semibold"/>
              </a:rPr>
              <a:t>AZ2</a:t>
            </a:r>
          </a:p>
        </p:txBody>
      </p:sp>
      <p:pic>
        <p:nvPicPr>
          <p:cNvPr id="26" name="Graphic 25">
            <a:extLst>
              <a:ext uri="{FF2B5EF4-FFF2-40B4-BE49-F238E27FC236}">
                <a16:creationId xmlns:a16="http://schemas.microsoft.com/office/drawing/2014/main" id="{220F3165-585D-40A8-B3FF-86E1968925C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1098" y="4672199"/>
            <a:ext cx="485931" cy="375218"/>
          </a:xfrm>
          <a:prstGeom prst="rect">
            <a:avLst/>
          </a:prstGeom>
        </p:spPr>
      </p:pic>
      <p:cxnSp>
        <p:nvCxnSpPr>
          <p:cNvPr id="27" name="Connector: Elbow 26">
            <a:extLst>
              <a:ext uri="{FF2B5EF4-FFF2-40B4-BE49-F238E27FC236}">
                <a16:creationId xmlns:a16="http://schemas.microsoft.com/office/drawing/2014/main" id="{E4550D8F-C66E-49DC-8410-30D50AAF2F24}"/>
              </a:ext>
            </a:extLst>
          </p:cNvPr>
          <p:cNvCxnSpPr>
            <a:cxnSpLocks/>
          </p:cNvCxnSpPr>
          <p:nvPr/>
        </p:nvCxnSpPr>
        <p:spPr>
          <a:xfrm rot="10800000">
            <a:off x="8577360" y="3374488"/>
            <a:ext cx="1977508" cy="1875270"/>
          </a:xfrm>
          <a:prstGeom prst="bentConnector3">
            <a:avLst>
              <a:gd name="adj1" fmla="val 44369"/>
            </a:avLst>
          </a:prstGeom>
          <a:ln w="15875" cap="rnd">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8D31B94-4758-4B06-8623-BE41A8A8A103}"/>
              </a:ext>
            </a:extLst>
          </p:cNvPr>
          <p:cNvSpPr/>
          <p:nvPr/>
        </p:nvSpPr>
        <p:spPr>
          <a:xfrm>
            <a:off x="10163240" y="4529358"/>
            <a:ext cx="1345766" cy="160091"/>
          </a:xfrm>
          <a:prstGeom prst="rect">
            <a:avLst/>
          </a:prstGeom>
          <a:noFill/>
        </p:spPr>
        <p:txBody>
          <a:bodyPr wrap="square" lIns="0" tIns="0" rIns="0" bIns="0" rtlCol="0">
            <a:spAutoFit/>
          </a:bodyPr>
          <a:lstStyle/>
          <a:p>
            <a:pPr algn="ctr" defTabSz="932597">
              <a:defRPr/>
            </a:pPr>
            <a:r>
              <a:rPr lang="en-US" sz="1020">
                <a:latin typeface="Segoe UI Semibold"/>
                <a:cs typeface="Segoe UI" pitchFamily="34" charset="0"/>
              </a:rPr>
              <a:t>Azure App Service</a:t>
            </a:r>
          </a:p>
        </p:txBody>
      </p:sp>
      <p:cxnSp>
        <p:nvCxnSpPr>
          <p:cNvPr id="29" name="Connector: Elbow 28">
            <a:extLst>
              <a:ext uri="{FF2B5EF4-FFF2-40B4-BE49-F238E27FC236}">
                <a16:creationId xmlns:a16="http://schemas.microsoft.com/office/drawing/2014/main" id="{16C8B516-F3CE-4A43-B942-638ABEC3CC76}"/>
              </a:ext>
            </a:extLst>
          </p:cNvPr>
          <p:cNvCxnSpPr>
            <a:cxnSpLocks/>
          </p:cNvCxnSpPr>
          <p:nvPr/>
        </p:nvCxnSpPr>
        <p:spPr>
          <a:xfrm rot="10800000">
            <a:off x="8577584" y="3188839"/>
            <a:ext cx="1977507" cy="1002982"/>
          </a:xfrm>
          <a:prstGeom prst="bentConnector3">
            <a:avLst>
              <a:gd name="adj1" fmla="val 33811"/>
            </a:avLst>
          </a:prstGeom>
          <a:ln w="15875" cap="rnd">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47CEA9-2E63-42FC-8DB9-B6EB37A8C68B}"/>
              </a:ext>
            </a:extLst>
          </p:cNvPr>
          <p:cNvCxnSpPr>
            <a:cxnSpLocks/>
            <a:stCxn id="32" idx="1"/>
          </p:cNvCxnSpPr>
          <p:nvPr/>
        </p:nvCxnSpPr>
        <p:spPr>
          <a:xfrm flipH="1">
            <a:off x="8134203" y="2318191"/>
            <a:ext cx="1073826" cy="623344"/>
          </a:xfrm>
          <a:prstGeom prst="line">
            <a:avLst/>
          </a:prstGeom>
          <a:ln w="15875" cap="rnd">
            <a:solidFill>
              <a:schemeClr val="accent2"/>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7A8384A-F342-47D0-9A0A-1A50E6753E8E}"/>
              </a:ext>
            </a:extLst>
          </p:cNvPr>
          <p:cNvSpPr/>
          <p:nvPr/>
        </p:nvSpPr>
        <p:spPr bwMode="auto">
          <a:xfrm rot="18900000">
            <a:off x="7824619" y="2937579"/>
            <a:ext cx="596073" cy="5960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chemeClr val="tx1"/>
              </a:soli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694A6D3-8CE9-47C0-8327-3C311DB239B7}"/>
              </a:ext>
            </a:extLst>
          </p:cNvPr>
          <p:cNvSpPr/>
          <p:nvPr/>
        </p:nvSpPr>
        <p:spPr>
          <a:xfrm>
            <a:off x="9208029" y="1832286"/>
            <a:ext cx="2558370" cy="971809"/>
          </a:xfrm>
          <a:prstGeom prst="rect">
            <a:avLst/>
          </a:prstGeom>
          <a:noFill/>
          <a:ln w="15875" cap="flat" cmpd="sng" algn="ctr">
            <a:solidFill>
              <a:schemeClr val="accent2"/>
            </a:solidFill>
            <a:prstDash val="solid"/>
          </a:ln>
          <a:effectLst>
            <a:outerShdw blurRad="127000" algn="tl" rotWithShape="0">
              <a:srgbClr val="FFFFFF">
                <a:lumMod val="50000"/>
                <a:alpha val="20000"/>
              </a:srgbClr>
            </a:outerShdw>
          </a:effectLst>
        </p:spPr>
        <p:txBody>
          <a:bodyPr rot="0" spcFirstLastPara="0" vert="horz" wrap="square" lIns="190234" tIns="186521" rIns="190234" bIns="186521" numCol="1" spcCol="0" rtlCol="0" fromWordArt="0" anchor="b" anchorCtr="0" forceAA="0" compatLnSpc="1">
            <a:prstTxWarp prst="textNoShape">
              <a:avLst/>
            </a:prstTxWarp>
            <a:noAutofit/>
          </a:bodyPr>
          <a:lstStyle/>
          <a:p>
            <a:pPr algn="ctr" defTabSz="932597">
              <a:spcBef>
                <a:spcPct val="0"/>
              </a:spcBef>
              <a:defRPr/>
            </a:pPr>
            <a:endParaRPr lang="en-US" sz="1632" kern="0">
              <a:ln w="3175">
                <a:noFill/>
              </a:ln>
              <a:latin typeface="Segoe UI Semibold"/>
              <a:cs typeface="Segoe UI Semilight" panose="020B0402040204020203" pitchFamily="34" charset="0"/>
            </a:endParaRPr>
          </a:p>
        </p:txBody>
      </p:sp>
      <p:grpSp>
        <p:nvGrpSpPr>
          <p:cNvPr id="33" name="Group 32">
            <a:extLst>
              <a:ext uri="{FF2B5EF4-FFF2-40B4-BE49-F238E27FC236}">
                <a16:creationId xmlns:a16="http://schemas.microsoft.com/office/drawing/2014/main" id="{238544C8-AED0-44C6-AC3B-AF63BD8B673E}"/>
              </a:ext>
            </a:extLst>
          </p:cNvPr>
          <p:cNvGrpSpPr/>
          <p:nvPr/>
        </p:nvGrpSpPr>
        <p:grpSpPr>
          <a:xfrm>
            <a:off x="9385686" y="1967839"/>
            <a:ext cx="2211884" cy="738819"/>
            <a:chOff x="9131036" y="959968"/>
            <a:chExt cx="2602210" cy="869196"/>
          </a:xfrm>
        </p:grpSpPr>
        <p:grpSp>
          <p:nvGrpSpPr>
            <p:cNvPr id="34" name="Group 33">
              <a:extLst>
                <a:ext uri="{FF2B5EF4-FFF2-40B4-BE49-F238E27FC236}">
                  <a16:creationId xmlns:a16="http://schemas.microsoft.com/office/drawing/2014/main" id="{E5E2993E-C141-418C-AEA7-85F6F2FF591D}"/>
                </a:ext>
              </a:extLst>
            </p:cNvPr>
            <p:cNvGrpSpPr/>
            <p:nvPr/>
          </p:nvGrpSpPr>
          <p:grpSpPr>
            <a:xfrm>
              <a:off x="9131036" y="1239177"/>
              <a:ext cx="2602210" cy="310778"/>
              <a:chOff x="9131036" y="1240347"/>
              <a:chExt cx="2602210" cy="310778"/>
            </a:xfrm>
          </p:grpSpPr>
          <p:sp>
            <p:nvSpPr>
              <p:cNvPr id="45" name="Rectangle 44">
                <a:extLst>
                  <a:ext uri="{FF2B5EF4-FFF2-40B4-BE49-F238E27FC236}">
                    <a16:creationId xmlns:a16="http://schemas.microsoft.com/office/drawing/2014/main" id="{5BDE0375-0A35-4F84-98A6-9EE892DDE8E4}"/>
                  </a:ext>
                </a:extLst>
              </p:cNvPr>
              <p:cNvSpPr/>
              <p:nvPr/>
            </p:nvSpPr>
            <p:spPr bwMode="auto">
              <a:xfrm>
                <a:off x="9131036" y="1240347"/>
                <a:ext cx="382048" cy="310778"/>
              </a:xfrm>
              <a:prstGeom prst="rect">
                <a:avLst/>
              </a:prstGeom>
              <a:solidFill>
                <a:schemeClr val="accent2"/>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34" tIns="186521" rIns="190234" bIns="186521" numCol="1" spcCol="0" rtlCol="0" fromWordArt="0" anchor="b" anchorCtr="0" forceAA="0" compatLnSpc="1">
                <a:prstTxWarp prst="textNoShape">
                  <a:avLst/>
                </a:prstTxWarp>
                <a:noAutofit/>
              </a:bodyPr>
              <a:lstStyle/>
              <a:p>
                <a:pPr algn="ctr" defTabSz="932597">
                  <a:spcBef>
                    <a:spcPct val="0"/>
                  </a:spcBef>
                  <a:defRPr/>
                </a:pPr>
                <a:endParaRPr lang="en-US" sz="1632" kern="0">
                  <a:ln w="3175">
                    <a:noFill/>
                  </a:ln>
                  <a:latin typeface="Segoe UI Semibold"/>
                  <a:cs typeface="Segoe UI Semilight" panose="020B0402040204020203" pitchFamily="34" charset="0"/>
                </a:endParaRPr>
              </a:p>
            </p:txBody>
          </p:sp>
          <p:sp>
            <p:nvSpPr>
              <p:cNvPr id="46" name="Rectangle 45">
                <a:extLst>
                  <a:ext uri="{FF2B5EF4-FFF2-40B4-BE49-F238E27FC236}">
                    <a16:creationId xmlns:a16="http://schemas.microsoft.com/office/drawing/2014/main" id="{90B1D801-5070-47F8-9855-7AB6036F2538}"/>
                  </a:ext>
                </a:extLst>
              </p:cNvPr>
              <p:cNvSpPr/>
              <p:nvPr/>
            </p:nvSpPr>
            <p:spPr bwMode="auto">
              <a:xfrm>
                <a:off x="9686077" y="1240347"/>
                <a:ext cx="382048" cy="310778"/>
              </a:xfrm>
              <a:prstGeom prst="rect">
                <a:avLst/>
              </a:prstGeom>
              <a:solidFill>
                <a:schemeClr val="accent2"/>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34" tIns="186521" rIns="190234" bIns="186521" numCol="1" spcCol="0" rtlCol="0" fromWordArt="0" anchor="b" anchorCtr="0" forceAA="0" compatLnSpc="1">
                <a:prstTxWarp prst="textNoShape">
                  <a:avLst/>
                </a:prstTxWarp>
                <a:noAutofit/>
              </a:bodyPr>
              <a:lstStyle/>
              <a:p>
                <a:pPr algn="ctr" defTabSz="932597">
                  <a:spcBef>
                    <a:spcPct val="0"/>
                  </a:spcBef>
                  <a:defRPr/>
                </a:pPr>
                <a:endParaRPr lang="en-US" sz="1632" kern="0">
                  <a:ln w="3175">
                    <a:noFill/>
                  </a:ln>
                  <a:latin typeface="Segoe UI Semibold"/>
                  <a:cs typeface="Segoe UI Semilight" panose="020B0402040204020203" pitchFamily="34" charset="0"/>
                </a:endParaRPr>
              </a:p>
            </p:txBody>
          </p:sp>
          <p:sp>
            <p:nvSpPr>
              <p:cNvPr id="47" name="Rectangle 46">
                <a:extLst>
                  <a:ext uri="{FF2B5EF4-FFF2-40B4-BE49-F238E27FC236}">
                    <a16:creationId xmlns:a16="http://schemas.microsoft.com/office/drawing/2014/main" id="{3CBA84C0-E575-4960-9A44-ACBB0DD0AC9E}"/>
                  </a:ext>
                </a:extLst>
              </p:cNvPr>
              <p:cNvSpPr/>
              <p:nvPr/>
            </p:nvSpPr>
            <p:spPr bwMode="auto">
              <a:xfrm>
                <a:off x="10796159" y="1240347"/>
                <a:ext cx="382048" cy="310778"/>
              </a:xfrm>
              <a:prstGeom prst="rect">
                <a:avLst/>
              </a:prstGeom>
              <a:solidFill>
                <a:schemeClr val="accent2"/>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34" tIns="186521" rIns="190234" bIns="186521" numCol="1" spcCol="0" rtlCol="0" fromWordArt="0" anchor="b" anchorCtr="0" forceAA="0" compatLnSpc="1">
                <a:prstTxWarp prst="textNoShape">
                  <a:avLst/>
                </a:prstTxWarp>
                <a:noAutofit/>
              </a:bodyPr>
              <a:lstStyle/>
              <a:p>
                <a:pPr algn="ctr" defTabSz="932597">
                  <a:spcBef>
                    <a:spcPct val="0"/>
                  </a:spcBef>
                  <a:defRPr/>
                </a:pPr>
                <a:endParaRPr lang="en-US" sz="1632" kern="0">
                  <a:ln w="3175">
                    <a:noFill/>
                  </a:ln>
                  <a:latin typeface="Segoe UI Semibold"/>
                  <a:cs typeface="Segoe UI Semilight" panose="020B0402040204020203" pitchFamily="34" charset="0"/>
                </a:endParaRPr>
              </a:p>
            </p:txBody>
          </p:sp>
          <p:sp>
            <p:nvSpPr>
              <p:cNvPr id="48" name="Rectangle 47">
                <a:extLst>
                  <a:ext uri="{FF2B5EF4-FFF2-40B4-BE49-F238E27FC236}">
                    <a16:creationId xmlns:a16="http://schemas.microsoft.com/office/drawing/2014/main" id="{35DC4612-0885-4560-86E1-A6EC4371AF21}"/>
                  </a:ext>
                </a:extLst>
              </p:cNvPr>
              <p:cNvSpPr/>
              <p:nvPr/>
            </p:nvSpPr>
            <p:spPr bwMode="auto">
              <a:xfrm>
                <a:off x="10241118" y="1240347"/>
                <a:ext cx="382048" cy="310778"/>
              </a:xfrm>
              <a:prstGeom prst="rect">
                <a:avLst/>
              </a:prstGeom>
              <a:solidFill>
                <a:schemeClr val="accent2"/>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34" tIns="186521" rIns="190234" bIns="186521" numCol="1" spcCol="0" rtlCol="0" fromWordArt="0" anchor="b" anchorCtr="0" forceAA="0" compatLnSpc="1">
                <a:prstTxWarp prst="textNoShape">
                  <a:avLst/>
                </a:prstTxWarp>
                <a:noAutofit/>
              </a:bodyPr>
              <a:lstStyle/>
              <a:p>
                <a:pPr algn="ctr" defTabSz="932597">
                  <a:spcBef>
                    <a:spcPct val="0"/>
                  </a:spcBef>
                  <a:defRPr/>
                </a:pPr>
                <a:endParaRPr lang="en-US" sz="1632" kern="0">
                  <a:ln w="3175">
                    <a:noFill/>
                  </a:ln>
                  <a:latin typeface="Segoe UI Semibold"/>
                  <a:cs typeface="Segoe UI Semilight" panose="020B0402040204020203" pitchFamily="34" charset="0"/>
                </a:endParaRPr>
              </a:p>
            </p:txBody>
          </p:sp>
          <p:sp>
            <p:nvSpPr>
              <p:cNvPr id="49" name="Rectangle 48">
                <a:extLst>
                  <a:ext uri="{FF2B5EF4-FFF2-40B4-BE49-F238E27FC236}">
                    <a16:creationId xmlns:a16="http://schemas.microsoft.com/office/drawing/2014/main" id="{FAD499AE-D1C8-429A-AAE1-34D36D92AE1A}"/>
                  </a:ext>
                </a:extLst>
              </p:cNvPr>
              <p:cNvSpPr/>
              <p:nvPr/>
            </p:nvSpPr>
            <p:spPr bwMode="auto">
              <a:xfrm>
                <a:off x="11351198" y="1240347"/>
                <a:ext cx="382048" cy="310778"/>
              </a:xfrm>
              <a:prstGeom prst="rect">
                <a:avLst/>
              </a:prstGeom>
              <a:solidFill>
                <a:schemeClr val="accent2"/>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34" tIns="186521" rIns="190234" bIns="186521" numCol="1" spcCol="0" rtlCol="0" fromWordArt="0" anchor="b" anchorCtr="0" forceAA="0" compatLnSpc="1">
                <a:prstTxWarp prst="textNoShape">
                  <a:avLst/>
                </a:prstTxWarp>
                <a:noAutofit/>
              </a:bodyPr>
              <a:lstStyle/>
              <a:p>
                <a:pPr algn="ctr" defTabSz="932597">
                  <a:spcBef>
                    <a:spcPct val="0"/>
                  </a:spcBef>
                  <a:defRPr/>
                </a:pPr>
                <a:endParaRPr lang="en-US" sz="1632" kern="0">
                  <a:ln w="3175">
                    <a:noFill/>
                  </a:ln>
                  <a:latin typeface="Segoe UI Semibold"/>
                  <a:cs typeface="Segoe UI Semilight" panose="020B0402040204020203" pitchFamily="34" charset="0"/>
                </a:endParaRPr>
              </a:p>
            </p:txBody>
          </p:sp>
        </p:grpSp>
        <p:grpSp>
          <p:nvGrpSpPr>
            <p:cNvPr id="35" name="Group 34">
              <a:extLst>
                <a:ext uri="{FF2B5EF4-FFF2-40B4-BE49-F238E27FC236}">
                  <a16:creationId xmlns:a16="http://schemas.microsoft.com/office/drawing/2014/main" id="{334D2498-E59D-4F84-9E87-38053DE7CCAD}"/>
                </a:ext>
              </a:extLst>
            </p:cNvPr>
            <p:cNvGrpSpPr/>
            <p:nvPr/>
          </p:nvGrpSpPr>
          <p:grpSpPr>
            <a:xfrm>
              <a:off x="10241118" y="959968"/>
              <a:ext cx="1492128" cy="206576"/>
              <a:chOff x="10241118" y="959968"/>
              <a:chExt cx="1492128" cy="206576"/>
            </a:xfrm>
          </p:grpSpPr>
          <p:cxnSp>
            <p:nvCxnSpPr>
              <p:cNvPr id="41" name="Straight Connector 40">
                <a:extLst>
                  <a:ext uri="{FF2B5EF4-FFF2-40B4-BE49-F238E27FC236}">
                    <a16:creationId xmlns:a16="http://schemas.microsoft.com/office/drawing/2014/main" id="{3DD34B97-2EC0-49C7-B0B7-2D5EF2E5D0F8}"/>
                  </a:ext>
                </a:extLst>
              </p:cNvPr>
              <p:cNvCxnSpPr/>
              <p:nvPr/>
            </p:nvCxnSpPr>
            <p:spPr>
              <a:xfrm>
                <a:off x="10241118" y="1063256"/>
                <a:ext cx="1492128" cy="0"/>
              </a:xfrm>
              <a:prstGeom prst="line">
                <a:avLst/>
              </a:prstGeom>
              <a:ln w="12700" cap="rnd">
                <a:solidFill>
                  <a:schemeClr val="tx1"/>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46B2C20-EA40-4F8C-96C1-D5840EF20C46}"/>
                  </a:ext>
                </a:extLst>
              </p:cNvPr>
              <p:cNvCxnSpPr/>
              <p:nvPr/>
            </p:nvCxnSpPr>
            <p:spPr>
              <a:xfrm>
                <a:off x="10241118" y="1063256"/>
                <a:ext cx="0" cy="103288"/>
              </a:xfrm>
              <a:prstGeom prst="line">
                <a:avLst/>
              </a:prstGeom>
              <a:ln w="12700" cap="rnd">
                <a:solidFill>
                  <a:schemeClr val="tx1"/>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956747F-C7C8-4EF2-B216-4D9A99713B8A}"/>
                  </a:ext>
                </a:extLst>
              </p:cNvPr>
              <p:cNvCxnSpPr/>
              <p:nvPr/>
            </p:nvCxnSpPr>
            <p:spPr>
              <a:xfrm>
                <a:off x="11733246" y="1063256"/>
                <a:ext cx="0" cy="103288"/>
              </a:xfrm>
              <a:prstGeom prst="line">
                <a:avLst/>
              </a:prstGeom>
              <a:ln w="12700" cap="rnd">
                <a:solidFill>
                  <a:schemeClr val="tx1"/>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CA1049B-3C7A-46F4-972E-CB64BFF2F367}"/>
                  </a:ext>
                </a:extLst>
              </p:cNvPr>
              <p:cNvCxnSpPr/>
              <p:nvPr/>
            </p:nvCxnSpPr>
            <p:spPr>
              <a:xfrm>
                <a:off x="10987182" y="959968"/>
                <a:ext cx="0" cy="103288"/>
              </a:xfrm>
              <a:prstGeom prst="line">
                <a:avLst/>
              </a:prstGeom>
              <a:ln w="12700" cap="rnd">
                <a:solidFill>
                  <a:schemeClr val="tx1"/>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36690DE-1EC4-414A-A723-AE9D67045CAC}"/>
                </a:ext>
              </a:extLst>
            </p:cNvPr>
            <p:cNvGrpSpPr/>
            <p:nvPr/>
          </p:nvGrpSpPr>
          <p:grpSpPr>
            <a:xfrm rot="10800000">
              <a:off x="9131036" y="1622588"/>
              <a:ext cx="937089" cy="206576"/>
              <a:chOff x="10241118" y="959968"/>
              <a:chExt cx="1492128" cy="206576"/>
            </a:xfrm>
          </p:grpSpPr>
          <p:cxnSp>
            <p:nvCxnSpPr>
              <p:cNvPr id="37" name="Straight Connector 36">
                <a:extLst>
                  <a:ext uri="{FF2B5EF4-FFF2-40B4-BE49-F238E27FC236}">
                    <a16:creationId xmlns:a16="http://schemas.microsoft.com/office/drawing/2014/main" id="{4CD86B9F-5744-4ECB-9E39-8CC45A37881C}"/>
                  </a:ext>
                </a:extLst>
              </p:cNvPr>
              <p:cNvCxnSpPr/>
              <p:nvPr/>
            </p:nvCxnSpPr>
            <p:spPr>
              <a:xfrm>
                <a:off x="10241118" y="1063256"/>
                <a:ext cx="1492128" cy="0"/>
              </a:xfrm>
              <a:prstGeom prst="line">
                <a:avLst/>
              </a:prstGeom>
              <a:ln w="12700" cap="rnd">
                <a:solidFill>
                  <a:schemeClr val="tx1"/>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EB9640-7E8D-4379-B7C8-EE1CF3BA8E57}"/>
                  </a:ext>
                </a:extLst>
              </p:cNvPr>
              <p:cNvCxnSpPr/>
              <p:nvPr/>
            </p:nvCxnSpPr>
            <p:spPr>
              <a:xfrm>
                <a:off x="10241118" y="1063256"/>
                <a:ext cx="0" cy="103288"/>
              </a:xfrm>
              <a:prstGeom prst="line">
                <a:avLst/>
              </a:prstGeom>
              <a:ln w="12700" cap="rnd">
                <a:solidFill>
                  <a:schemeClr val="tx1"/>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F41A761-8F8C-4623-B8F1-DC09FD2DA7F6}"/>
                  </a:ext>
                </a:extLst>
              </p:cNvPr>
              <p:cNvCxnSpPr/>
              <p:nvPr/>
            </p:nvCxnSpPr>
            <p:spPr>
              <a:xfrm>
                <a:off x="11733246" y="1063256"/>
                <a:ext cx="0" cy="103288"/>
              </a:xfrm>
              <a:prstGeom prst="line">
                <a:avLst/>
              </a:prstGeom>
              <a:ln w="12700" cap="rnd">
                <a:solidFill>
                  <a:schemeClr val="tx1"/>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628DC91-59C1-42F0-B98B-064A040C30EB}"/>
                  </a:ext>
                </a:extLst>
              </p:cNvPr>
              <p:cNvCxnSpPr/>
              <p:nvPr/>
            </p:nvCxnSpPr>
            <p:spPr>
              <a:xfrm>
                <a:off x="10987182" y="959968"/>
                <a:ext cx="0" cy="103288"/>
              </a:xfrm>
              <a:prstGeom prst="line">
                <a:avLst/>
              </a:prstGeom>
              <a:ln w="12700" cap="rnd">
                <a:solidFill>
                  <a:schemeClr val="tx1"/>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AB7507CE-1D94-4006-A3A9-A034F0FE2D22}"/>
              </a:ext>
            </a:extLst>
          </p:cNvPr>
          <p:cNvGrpSpPr/>
          <p:nvPr/>
        </p:nvGrpSpPr>
        <p:grpSpPr>
          <a:xfrm>
            <a:off x="10180643" y="4862974"/>
            <a:ext cx="1305645" cy="707037"/>
            <a:chOff x="9606778" y="4412549"/>
            <a:chExt cx="1280160" cy="693236"/>
          </a:xfrm>
        </p:grpSpPr>
        <p:sp>
          <p:nvSpPr>
            <p:cNvPr id="51" name="TextBox 50">
              <a:extLst>
                <a:ext uri="{FF2B5EF4-FFF2-40B4-BE49-F238E27FC236}">
                  <a16:creationId xmlns:a16="http://schemas.microsoft.com/office/drawing/2014/main" id="{6F03E5AD-2D72-40A5-A025-BBE2872AB747}"/>
                </a:ext>
              </a:extLst>
            </p:cNvPr>
            <p:cNvSpPr txBox="1"/>
            <p:nvPr/>
          </p:nvSpPr>
          <p:spPr>
            <a:xfrm>
              <a:off x="9606778" y="4948819"/>
              <a:ext cx="1280160" cy="156966"/>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sz="1200">
                  <a:latin typeface="+mj-lt"/>
                  <a:cs typeface="Segoe UI" pitchFamily="34" charset="0"/>
                </a:defRPr>
              </a:lvl1pPr>
            </a:lstStyle>
            <a:p>
              <a:pPr defTabSz="932597">
                <a:defRPr/>
              </a:pPr>
              <a:r>
                <a:rPr lang="en-US" sz="1020">
                  <a:latin typeface="Segoe UI Semibold"/>
                </a:rPr>
                <a:t>On-Premises</a:t>
              </a:r>
            </a:p>
          </p:txBody>
        </p:sp>
        <p:grpSp>
          <p:nvGrpSpPr>
            <p:cNvPr id="52" name="Group 51" descr="IoT, create safer cities">
              <a:extLst>
                <a:ext uri="{FF2B5EF4-FFF2-40B4-BE49-F238E27FC236}">
                  <a16:creationId xmlns:a16="http://schemas.microsoft.com/office/drawing/2014/main" id="{8B933133-E56A-4667-A664-7E405945CC82}"/>
                </a:ext>
              </a:extLst>
            </p:cNvPr>
            <p:cNvGrpSpPr/>
            <p:nvPr/>
          </p:nvGrpSpPr>
          <p:grpSpPr>
            <a:xfrm>
              <a:off x="10018242" y="4412549"/>
              <a:ext cx="457149" cy="455547"/>
              <a:chOff x="5433319" y="4819498"/>
              <a:chExt cx="403602" cy="402184"/>
            </a:xfrm>
          </p:grpSpPr>
          <p:sp>
            <p:nvSpPr>
              <p:cNvPr id="53" name="Rectangle 854">
                <a:extLst>
                  <a:ext uri="{FF2B5EF4-FFF2-40B4-BE49-F238E27FC236}">
                    <a16:creationId xmlns:a16="http://schemas.microsoft.com/office/drawing/2014/main" id="{42B06D08-6FE8-450F-8371-CA70AF882328}"/>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54" name="Freeform 855">
                <a:extLst>
                  <a:ext uri="{FF2B5EF4-FFF2-40B4-BE49-F238E27FC236}">
                    <a16:creationId xmlns:a16="http://schemas.microsoft.com/office/drawing/2014/main" id="{BF08EA4A-C1FC-48CB-B4AB-A26C5AFC8C0E}"/>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55" name="Rectangle 856">
                <a:extLst>
                  <a:ext uri="{FF2B5EF4-FFF2-40B4-BE49-F238E27FC236}">
                    <a16:creationId xmlns:a16="http://schemas.microsoft.com/office/drawing/2014/main" id="{B819A2DF-D26E-4BB0-AD69-2C4C00F056DF}"/>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56" name="Rectangle 857">
                <a:extLst>
                  <a:ext uri="{FF2B5EF4-FFF2-40B4-BE49-F238E27FC236}">
                    <a16:creationId xmlns:a16="http://schemas.microsoft.com/office/drawing/2014/main" id="{1570BD52-343E-4AE7-B444-C55B0CCFFA49}"/>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57" name="Rectangle 858">
                <a:extLst>
                  <a:ext uri="{FF2B5EF4-FFF2-40B4-BE49-F238E27FC236}">
                    <a16:creationId xmlns:a16="http://schemas.microsoft.com/office/drawing/2014/main" id="{DA23A4A1-5610-4906-9E33-BE9DDC745702}"/>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58" name="Rectangle 859">
                <a:extLst>
                  <a:ext uri="{FF2B5EF4-FFF2-40B4-BE49-F238E27FC236}">
                    <a16:creationId xmlns:a16="http://schemas.microsoft.com/office/drawing/2014/main" id="{4EA84656-6631-434D-AE60-99764D73A19E}"/>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59" name="Rectangle 860">
                <a:extLst>
                  <a:ext uri="{FF2B5EF4-FFF2-40B4-BE49-F238E27FC236}">
                    <a16:creationId xmlns:a16="http://schemas.microsoft.com/office/drawing/2014/main" id="{6FA97C97-8076-41F5-959D-AFC03AD2F77D}"/>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60" name="Rectangle 861">
                <a:extLst>
                  <a:ext uri="{FF2B5EF4-FFF2-40B4-BE49-F238E27FC236}">
                    <a16:creationId xmlns:a16="http://schemas.microsoft.com/office/drawing/2014/main" id="{188E6F9B-B416-40FF-925E-3DDB5C2CB0D4}"/>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61" name="Rectangle 862">
                <a:extLst>
                  <a:ext uri="{FF2B5EF4-FFF2-40B4-BE49-F238E27FC236}">
                    <a16:creationId xmlns:a16="http://schemas.microsoft.com/office/drawing/2014/main" id="{2D0E5200-4463-414D-B225-B335B38BF3DC}"/>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62" name="Rectangle 863">
                <a:extLst>
                  <a:ext uri="{FF2B5EF4-FFF2-40B4-BE49-F238E27FC236}">
                    <a16:creationId xmlns:a16="http://schemas.microsoft.com/office/drawing/2014/main" id="{EB9A146E-E58C-4EF2-BD16-380C49B190D2}"/>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63" name="Rectangle 864">
                <a:extLst>
                  <a:ext uri="{FF2B5EF4-FFF2-40B4-BE49-F238E27FC236}">
                    <a16:creationId xmlns:a16="http://schemas.microsoft.com/office/drawing/2014/main" id="{73660D88-ED84-4D56-8FAE-5DDA73355F0B}"/>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64" name="Rectangle 865">
                <a:extLst>
                  <a:ext uri="{FF2B5EF4-FFF2-40B4-BE49-F238E27FC236}">
                    <a16:creationId xmlns:a16="http://schemas.microsoft.com/office/drawing/2014/main" id="{7F09F312-A570-4355-A43B-D465BE9C9EE9}"/>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65" name="Rectangle 866">
                <a:extLst>
                  <a:ext uri="{FF2B5EF4-FFF2-40B4-BE49-F238E27FC236}">
                    <a16:creationId xmlns:a16="http://schemas.microsoft.com/office/drawing/2014/main" id="{5C2C6491-4617-447C-8408-9C54D9D75901}"/>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66" name="Rectangle 867">
                <a:extLst>
                  <a:ext uri="{FF2B5EF4-FFF2-40B4-BE49-F238E27FC236}">
                    <a16:creationId xmlns:a16="http://schemas.microsoft.com/office/drawing/2014/main" id="{DF678F89-0DDB-44C7-9754-674FC1B5BECE}"/>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67" name="Oval 868">
                <a:extLst>
                  <a:ext uri="{FF2B5EF4-FFF2-40B4-BE49-F238E27FC236}">
                    <a16:creationId xmlns:a16="http://schemas.microsoft.com/office/drawing/2014/main" id="{E95B24AE-A9D1-4C38-B16F-E899B55F8862}"/>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68" name="Freeform 869">
                <a:extLst>
                  <a:ext uri="{FF2B5EF4-FFF2-40B4-BE49-F238E27FC236}">
                    <a16:creationId xmlns:a16="http://schemas.microsoft.com/office/drawing/2014/main" id="{05EE903C-979A-4303-9D3D-67656D89CBE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sp>
            <p:nvSpPr>
              <p:cNvPr id="69" name="Oval 870">
                <a:extLst>
                  <a:ext uri="{FF2B5EF4-FFF2-40B4-BE49-F238E27FC236}">
                    <a16:creationId xmlns:a16="http://schemas.microsoft.com/office/drawing/2014/main" id="{C18ADC79-ABB9-4380-8175-C13A5131309E}"/>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020">
                  <a:latin typeface="Segoe UI"/>
                </a:endParaRPr>
              </a:p>
            </p:txBody>
          </p:sp>
        </p:grpSp>
      </p:grpSp>
      <p:grpSp>
        <p:nvGrpSpPr>
          <p:cNvPr id="70" name="Group 69">
            <a:extLst>
              <a:ext uri="{FF2B5EF4-FFF2-40B4-BE49-F238E27FC236}">
                <a16:creationId xmlns:a16="http://schemas.microsoft.com/office/drawing/2014/main" id="{669A326C-3B8C-4017-8719-85537F1A61D6}"/>
              </a:ext>
            </a:extLst>
          </p:cNvPr>
          <p:cNvGrpSpPr/>
          <p:nvPr/>
        </p:nvGrpSpPr>
        <p:grpSpPr>
          <a:xfrm>
            <a:off x="7814262" y="2867747"/>
            <a:ext cx="612227" cy="636292"/>
            <a:chOff x="13071009" y="3404199"/>
            <a:chExt cx="369615" cy="384144"/>
          </a:xfrm>
        </p:grpSpPr>
        <p:sp>
          <p:nvSpPr>
            <p:cNvPr id="71" name="Rectangle 70">
              <a:extLst>
                <a:ext uri="{FF2B5EF4-FFF2-40B4-BE49-F238E27FC236}">
                  <a16:creationId xmlns:a16="http://schemas.microsoft.com/office/drawing/2014/main" id="{DBD81519-9B87-4B51-B121-75C908CA379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B6731A89-AA84-4849-BCCB-EDE31513537A}"/>
                </a:ext>
              </a:extLst>
            </p:cNvPr>
            <p:cNvGrpSpPr/>
            <p:nvPr/>
          </p:nvGrpSpPr>
          <p:grpSpPr>
            <a:xfrm>
              <a:off x="13124976" y="3422562"/>
              <a:ext cx="263000" cy="365781"/>
              <a:chOff x="12590745" y="5672000"/>
              <a:chExt cx="522378" cy="726522"/>
            </a:xfrm>
          </p:grpSpPr>
          <p:sp>
            <p:nvSpPr>
              <p:cNvPr id="73" name="Freeform 85">
                <a:extLst>
                  <a:ext uri="{FF2B5EF4-FFF2-40B4-BE49-F238E27FC236}">
                    <a16:creationId xmlns:a16="http://schemas.microsoft.com/office/drawing/2014/main" id="{22DDD631-7EFA-46A0-AF69-CD763299BBF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Down Arrow 86">
                <a:extLst>
                  <a:ext uri="{FF2B5EF4-FFF2-40B4-BE49-F238E27FC236}">
                    <a16:creationId xmlns:a16="http://schemas.microsoft.com/office/drawing/2014/main" id="{152C20C4-86E4-463F-B27D-82097234325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Down Arrow 87">
                <a:extLst>
                  <a:ext uri="{FF2B5EF4-FFF2-40B4-BE49-F238E27FC236}">
                    <a16:creationId xmlns:a16="http://schemas.microsoft.com/office/drawing/2014/main" id="{09F93AA1-77CC-4347-BB4D-DB927137A6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Down Arrow 88">
                <a:extLst>
                  <a:ext uri="{FF2B5EF4-FFF2-40B4-BE49-F238E27FC236}">
                    <a16:creationId xmlns:a16="http://schemas.microsoft.com/office/drawing/2014/main" id="{E3F8DB68-41EB-474C-89C4-EE4D2C534EE5}"/>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7" name="Freeform: Shape 318">
            <a:extLst>
              <a:ext uri="{FF2B5EF4-FFF2-40B4-BE49-F238E27FC236}">
                <a16:creationId xmlns:a16="http://schemas.microsoft.com/office/drawing/2014/main" id="{DC618DE5-24A1-44D5-ACFD-57CE7E84510D}"/>
              </a:ext>
            </a:extLst>
          </p:cNvPr>
          <p:cNvSpPr/>
          <p:nvPr/>
        </p:nvSpPr>
        <p:spPr bwMode="auto">
          <a:xfrm>
            <a:off x="10591700" y="3979104"/>
            <a:ext cx="458906" cy="457899"/>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DC7AF491-BFA0-49E9-8D5D-E62D631DEAD9}"/>
              </a:ext>
            </a:extLst>
          </p:cNvPr>
          <p:cNvGrpSpPr/>
          <p:nvPr/>
        </p:nvGrpSpPr>
        <p:grpSpPr>
          <a:xfrm>
            <a:off x="8873291" y="3711899"/>
            <a:ext cx="324345" cy="324342"/>
            <a:chOff x="5739788" y="4488377"/>
            <a:chExt cx="373719" cy="373715"/>
          </a:xfrm>
        </p:grpSpPr>
        <p:sp>
          <p:nvSpPr>
            <p:cNvPr id="79" name="Oval 78">
              <a:extLst>
                <a:ext uri="{FF2B5EF4-FFF2-40B4-BE49-F238E27FC236}">
                  <a16:creationId xmlns:a16="http://schemas.microsoft.com/office/drawing/2014/main" id="{22CD75D6-D70A-4902-89BE-EA9EBF4C619B}"/>
                </a:ext>
              </a:extLst>
            </p:cNvPr>
            <p:cNvSpPr/>
            <p:nvPr/>
          </p:nvSpPr>
          <p:spPr bwMode="auto">
            <a:xfrm>
              <a:off x="5739788" y="4488377"/>
              <a:ext cx="373719" cy="373715"/>
            </a:xfrm>
            <a:prstGeom prst="ellipse">
              <a:avLst/>
            </a:prstGeom>
            <a:solidFill>
              <a:srgbClr val="FFFFFF"/>
            </a:solidFill>
            <a:ln w="9525" cap="flat" cmpd="sng" algn="ctr">
              <a:noFill/>
              <a:prstDash val="solid"/>
              <a:headEnd type="none" w="med" len="med"/>
              <a:tailEnd type="none" w="med" len="med"/>
            </a:ln>
            <a:effectLst>
              <a:outerShdw blurRad="127000" algn="ctr" rotWithShape="0">
                <a:prstClr val="black">
                  <a:alpha val="20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18">
              <a:extLst>
                <a:ext uri="{FF2B5EF4-FFF2-40B4-BE49-F238E27FC236}">
                  <a16:creationId xmlns:a16="http://schemas.microsoft.com/office/drawing/2014/main" id="{0AAD6261-C643-4B7B-8252-374E6A8AB361}"/>
                </a:ext>
              </a:extLst>
            </p:cNvPr>
            <p:cNvGrpSpPr>
              <a:grpSpLocks noChangeAspect="1"/>
            </p:cNvGrpSpPr>
            <p:nvPr/>
          </p:nvGrpSpPr>
          <p:grpSpPr bwMode="auto">
            <a:xfrm>
              <a:off x="5799137" y="4622571"/>
              <a:ext cx="252635" cy="111741"/>
              <a:chOff x="2204" y="1874"/>
              <a:chExt cx="312" cy="138"/>
            </a:xfrm>
          </p:grpSpPr>
          <p:sp>
            <p:nvSpPr>
              <p:cNvPr id="81" name="Freeform 19">
                <a:extLst>
                  <a:ext uri="{FF2B5EF4-FFF2-40B4-BE49-F238E27FC236}">
                    <a16:creationId xmlns:a16="http://schemas.microsoft.com/office/drawing/2014/main" id="{34AD27DA-F7A9-4DEA-B9AF-64C080C77ED6}"/>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82" name="Freeform 20">
                <a:extLst>
                  <a:ext uri="{FF2B5EF4-FFF2-40B4-BE49-F238E27FC236}">
                    <a16:creationId xmlns:a16="http://schemas.microsoft.com/office/drawing/2014/main" id="{B42019CE-9A4C-452F-B773-5C95A481048D}"/>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83" name="Freeform 21">
                <a:extLst>
                  <a:ext uri="{FF2B5EF4-FFF2-40B4-BE49-F238E27FC236}">
                    <a16:creationId xmlns:a16="http://schemas.microsoft.com/office/drawing/2014/main" id="{2572DE2B-8DF5-4168-A9CB-C98E2B21A633}"/>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84" name="Freeform 22">
                <a:extLst>
                  <a:ext uri="{FF2B5EF4-FFF2-40B4-BE49-F238E27FC236}">
                    <a16:creationId xmlns:a16="http://schemas.microsoft.com/office/drawing/2014/main" id="{AA2DB140-352C-4061-BB4B-0C32039F46D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85" name="Oval 23">
                <a:extLst>
                  <a:ext uri="{FF2B5EF4-FFF2-40B4-BE49-F238E27FC236}">
                    <a16:creationId xmlns:a16="http://schemas.microsoft.com/office/drawing/2014/main" id="{6C8F9D25-4AC2-4290-BE3B-A40589CB1F1A}"/>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86" name="Oval 24">
                <a:extLst>
                  <a:ext uri="{FF2B5EF4-FFF2-40B4-BE49-F238E27FC236}">
                    <a16:creationId xmlns:a16="http://schemas.microsoft.com/office/drawing/2014/main" id="{EAD25687-2D4C-41EE-8A62-FEED4A56D0B5}"/>
                  </a:ext>
                </a:extLst>
              </p:cNvPr>
              <p:cNvSpPr>
                <a:spLocks noChangeArrowheads="1"/>
              </p:cNvSpPr>
              <p:nvPr/>
            </p:nvSpPr>
            <p:spPr bwMode="auto">
              <a:xfrm>
                <a:off x="2389" y="1928"/>
                <a:ext cx="29" cy="3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87" name="Oval 25">
                <a:extLst>
                  <a:ext uri="{FF2B5EF4-FFF2-40B4-BE49-F238E27FC236}">
                    <a16:creationId xmlns:a16="http://schemas.microsoft.com/office/drawing/2014/main" id="{D633A57B-C05A-4C8D-9379-E1BC274125E5}"/>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grpSp>
      <p:grpSp>
        <p:nvGrpSpPr>
          <p:cNvPr id="88" name="Group 87">
            <a:extLst>
              <a:ext uri="{FF2B5EF4-FFF2-40B4-BE49-F238E27FC236}">
                <a16:creationId xmlns:a16="http://schemas.microsoft.com/office/drawing/2014/main" id="{6CB03A90-06D4-4A32-AAE6-3F97B5595EE7}"/>
              </a:ext>
            </a:extLst>
          </p:cNvPr>
          <p:cNvGrpSpPr/>
          <p:nvPr/>
        </p:nvGrpSpPr>
        <p:grpSpPr>
          <a:xfrm>
            <a:off x="8487850" y="4615173"/>
            <a:ext cx="520783" cy="447630"/>
            <a:chOff x="7624565" y="4463547"/>
            <a:chExt cx="510618" cy="438893"/>
          </a:xfrm>
        </p:grpSpPr>
        <p:grpSp>
          <p:nvGrpSpPr>
            <p:cNvPr id="89" name="Group 88">
              <a:extLst>
                <a:ext uri="{FF2B5EF4-FFF2-40B4-BE49-F238E27FC236}">
                  <a16:creationId xmlns:a16="http://schemas.microsoft.com/office/drawing/2014/main" id="{38151B98-F8A0-4DFF-A62F-2E9C002BD9DD}"/>
                </a:ext>
              </a:extLst>
            </p:cNvPr>
            <p:cNvGrpSpPr>
              <a:grpSpLocks noChangeAspect="1"/>
            </p:cNvGrpSpPr>
            <p:nvPr/>
          </p:nvGrpSpPr>
          <p:grpSpPr>
            <a:xfrm>
              <a:off x="7624565" y="4463547"/>
              <a:ext cx="316889" cy="291659"/>
              <a:chOff x="9499303" y="4189382"/>
              <a:chExt cx="886033" cy="815488"/>
            </a:xfrm>
          </p:grpSpPr>
          <p:sp>
            <p:nvSpPr>
              <p:cNvPr id="98" name="Freeform: Shape 229">
                <a:extLst>
                  <a:ext uri="{FF2B5EF4-FFF2-40B4-BE49-F238E27FC236}">
                    <a16:creationId xmlns:a16="http://schemas.microsoft.com/office/drawing/2014/main" id="{4506D109-31FB-4580-BF71-7849C434908F}"/>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Freeform: Shape 230">
                <a:extLst>
                  <a:ext uri="{FF2B5EF4-FFF2-40B4-BE49-F238E27FC236}">
                    <a16:creationId xmlns:a16="http://schemas.microsoft.com/office/drawing/2014/main" id="{73DAE83F-BC73-49C3-A39F-A7600BBC03DD}"/>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0" name="Rectangle 89">
              <a:extLst>
                <a:ext uri="{FF2B5EF4-FFF2-40B4-BE49-F238E27FC236}">
                  <a16:creationId xmlns:a16="http://schemas.microsoft.com/office/drawing/2014/main" id="{545EEBBD-5F65-40AE-97EC-9241B06D4822}"/>
                </a:ext>
              </a:extLst>
            </p:cNvPr>
            <p:cNvSpPr/>
            <p:nvPr/>
          </p:nvSpPr>
          <p:spPr bwMode="auto">
            <a:xfrm>
              <a:off x="7731889" y="4532851"/>
              <a:ext cx="217483" cy="2390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5C9C565A-F0F7-46C3-A17A-F68FC3A1D03F}"/>
                </a:ext>
              </a:extLst>
            </p:cNvPr>
            <p:cNvGrpSpPr>
              <a:grpSpLocks noChangeAspect="1"/>
            </p:cNvGrpSpPr>
            <p:nvPr/>
          </p:nvGrpSpPr>
          <p:grpSpPr>
            <a:xfrm>
              <a:off x="7733053" y="4541039"/>
              <a:ext cx="316889" cy="291659"/>
              <a:chOff x="9499303" y="4189382"/>
              <a:chExt cx="886033" cy="815488"/>
            </a:xfrm>
          </p:grpSpPr>
          <p:sp>
            <p:nvSpPr>
              <p:cNvPr id="96" name="Freeform: Shape 229">
                <a:extLst>
                  <a:ext uri="{FF2B5EF4-FFF2-40B4-BE49-F238E27FC236}">
                    <a16:creationId xmlns:a16="http://schemas.microsoft.com/office/drawing/2014/main" id="{7E0F898D-5869-4847-ADA2-3C9D4C6FE9FC}"/>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Shape 230">
                <a:extLst>
                  <a:ext uri="{FF2B5EF4-FFF2-40B4-BE49-F238E27FC236}">
                    <a16:creationId xmlns:a16="http://schemas.microsoft.com/office/drawing/2014/main" id="{276C1596-7A18-40C9-9453-19C938304B61}"/>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46BC7678-19EF-42F7-813A-FC16E0A04B64}"/>
                </a:ext>
              </a:extLst>
            </p:cNvPr>
            <p:cNvSpPr/>
            <p:nvPr/>
          </p:nvSpPr>
          <p:spPr bwMode="auto">
            <a:xfrm>
              <a:off x="7817130" y="4602593"/>
              <a:ext cx="272316" cy="2390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a:extLst>
                <a:ext uri="{FF2B5EF4-FFF2-40B4-BE49-F238E27FC236}">
                  <a16:creationId xmlns:a16="http://schemas.microsoft.com/office/drawing/2014/main" id="{857E0AA8-4AAF-4C4B-AA93-12B7C079B379}"/>
                </a:ext>
              </a:extLst>
            </p:cNvPr>
            <p:cNvGrpSpPr>
              <a:grpSpLocks noChangeAspect="1"/>
            </p:cNvGrpSpPr>
            <p:nvPr/>
          </p:nvGrpSpPr>
          <p:grpSpPr>
            <a:xfrm>
              <a:off x="7818294" y="4610781"/>
              <a:ext cx="316889" cy="291659"/>
              <a:chOff x="9499303" y="4189382"/>
              <a:chExt cx="886033" cy="815488"/>
            </a:xfrm>
          </p:grpSpPr>
          <p:sp>
            <p:nvSpPr>
              <p:cNvPr id="94" name="Freeform: Shape 229">
                <a:extLst>
                  <a:ext uri="{FF2B5EF4-FFF2-40B4-BE49-F238E27FC236}">
                    <a16:creationId xmlns:a16="http://schemas.microsoft.com/office/drawing/2014/main" id="{DDAAE37B-6380-4496-9565-974B08C5C5F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Freeform: Shape 230">
                <a:extLst>
                  <a:ext uri="{FF2B5EF4-FFF2-40B4-BE49-F238E27FC236}">
                    <a16:creationId xmlns:a16="http://schemas.microsoft.com/office/drawing/2014/main" id="{B42BD29B-EAD4-4105-BBA8-A35575BDC123}"/>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0" name="Group 99">
            <a:extLst>
              <a:ext uri="{FF2B5EF4-FFF2-40B4-BE49-F238E27FC236}">
                <a16:creationId xmlns:a16="http://schemas.microsoft.com/office/drawing/2014/main" id="{A7B9BAAB-5EBD-4115-A744-31AC38A00E56}"/>
              </a:ext>
            </a:extLst>
          </p:cNvPr>
          <p:cNvGrpSpPr/>
          <p:nvPr/>
        </p:nvGrpSpPr>
        <p:grpSpPr>
          <a:xfrm>
            <a:off x="6914187" y="2975040"/>
            <a:ext cx="275416" cy="335187"/>
            <a:chOff x="5790859" y="3100356"/>
            <a:chExt cx="270040" cy="328645"/>
          </a:xfrm>
        </p:grpSpPr>
        <p:sp>
          <p:nvSpPr>
            <p:cNvPr id="101" name="Oval 100">
              <a:extLst>
                <a:ext uri="{FF2B5EF4-FFF2-40B4-BE49-F238E27FC236}">
                  <a16:creationId xmlns:a16="http://schemas.microsoft.com/office/drawing/2014/main" id="{2ED871FE-D52F-4570-BFFB-E6A74F90C529}"/>
                </a:ext>
              </a:extLst>
            </p:cNvPr>
            <p:cNvSpPr/>
            <p:nvPr/>
          </p:nvSpPr>
          <p:spPr bwMode="auto">
            <a:xfrm>
              <a:off x="5790859" y="3158961"/>
              <a:ext cx="270040" cy="270040"/>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BC0866C2-38E4-41DD-9B55-68AF09BBEA2B}"/>
                </a:ext>
              </a:extLst>
            </p:cNvPr>
            <p:cNvSpPr/>
            <p:nvPr/>
          </p:nvSpPr>
          <p:spPr bwMode="auto">
            <a:xfrm>
              <a:off x="5844931" y="3100356"/>
              <a:ext cx="160369" cy="16036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269">
              <a:extLst>
                <a:ext uri="{FF2B5EF4-FFF2-40B4-BE49-F238E27FC236}">
                  <a16:creationId xmlns:a16="http://schemas.microsoft.com/office/drawing/2014/main" id="{A7F92F70-95E3-46DD-A024-FF1CE8179E87}"/>
                </a:ext>
              </a:extLst>
            </p:cNvPr>
            <p:cNvGrpSpPr>
              <a:grpSpLocks noChangeAspect="1"/>
            </p:cNvGrpSpPr>
            <p:nvPr/>
          </p:nvGrpSpPr>
          <p:grpSpPr bwMode="auto">
            <a:xfrm rot="18908652">
              <a:off x="5808729" y="3132625"/>
              <a:ext cx="224288" cy="212658"/>
              <a:chOff x="1610" y="3617"/>
              <a:chExt cx="270" cy="256"/>
            </a:xfrm>
          </p:grpSpPr>
          <p:sp>
            <p:nvSpPr>
              <p:cNvPr id="104" name="Freeform 270">
                <a:extLst>
                  <a:ext uri="{FF2B5EF4-FFF2-40B4-BE49-F238E27FC236}">
                    <a16:creationId xmlns:a16="http://schemas.microsoft.com/office/drawing/2014/main" id="{9DFFF6BB-074B-4140-903B-7441521FE960}"/>
                  </a:ext>
                </a:extLst>
              </p:cNvPr>
              <p:cNvSpPr>
                <a:spLocks/>
              </p:cNvSpPr>
              <p:nvPr/>
            </p:nvSpPr>
            <p:spPr bwMode="auto">
              <a:xfrm>
                <a:off x="1610" y="3789"/>
                <a:ext cx="69" cy="69"/>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Freeform 271">
                <a:extLst>
                  <a:ext uri="{FF2B5EF4-FFF2-40B4-BE49-F238E27FC236}">
                    <a16:creationId xmlns:a16="http://schemas.microsoft.com/office/drawing/2014/main" id="{4ABB284C-BFD5-435D-B0B1-7FB99E4AEBA0}"/>
                  </a:ext>
                </a:extLst>
              </p:cNvPr>
              <p:cNvSpPr>
                <a:spLocks noEditPoints="1"/>
              </p:cNvSpPr>
              <p:nvPr/>
            </p:nvSpPr>
            <p:spPr bwMode="auto">
              <a:xfrm>
                <a:off x="1724" y="3617"/>
                <a:ext cx="156" cy="156"/>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Freeform 272">
                <a:extLst>
                  <a:ext uri="{FF2B5EF4-FFF2-40B4-BE49-F238E27FC236}">
                    <a16:creationId xmlns:a16="http://schemas.microsoft.com/office/drawing/2014/main" id="{97E1FE81-2BD9-4699-A462-41B651918ABE}"/>
                  </a:ext>
                </a:extLst>
              </p:cNvPr>
              <p:cNvSpPr>
                <a:spLocks/>
              </p:cNvSpPr>
              <p:nvPr/>
            </p:nvSpPr>
            <p:spPr bwMode="auto">
              <a:xfrm>
                <a:off x="1625" y="3727"/>
                <a:ext cx="145" cy="146"/>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78D4"/>
              </a:solidFill>
              <a:ln w="9525">
                <a:solidFill>
                  <a:schemeClr val="accent1"/>
                </a:solidFill>
                <a:round/>
                <a:headEnd/>
                <a:tailEnd/>
              </a:ln>
            </p:spPr>
            <p:txBody>
              <a:bodyPr vert="horz" wrap="square" lIns="93260" tIns="46630" rIns="93260" bIns="46630" numCol="1" anchor="t" anchorCtr="0" compatLnSpc="1">
                <a:prstTxWarp prst="textNoShape">
                  <a:avLst/>
                </a:prstTxWarp>
              </a:bodyPr>
              <a:lstStyle/>
              <a:p>
                <a:endParaRPr lang="en-US" sz="1836"/>
              </a:p>
            </p:txBody>
          </p:sp>
        </p:grpSp>
      </p:grpSp>
      <p:sp>
        <p:nvSpPr>
          <p:cNvPr id="107" name="Text Placeholder 2">
            <a:extLst>
              <a:ext uri="{FF2B5EF4-FFF2-40B4-BE49-F238E27FC236}">
                <a16:creationId xmlns:a16="http://schemas.microsoft.com/office/drawing/2014/main" id="{AF880EAB-71EC-4808-9239-D227F6E82AB9}"/>
              </a:ext>
            </a:extLst>
          </p:cNvPr>
          <p:cNvSpPr txBox="1">
            <a:spLocks/>
          </p:cNvSpPr>
          <p:nvPr/>
        </p:nvSpPr>
        <p:spPr>
          <a:xfrm>
            <a:off x="602332" y="1750115"/>
            <a:ext cx="5357716" cy="4746792"/>
          </a:xfrm>
          <a:prstGeom prst="rect">
            <a:avLst/>
          </a:prstGeom>
        </p:spPr>
        <p:txBody>
          <a:bodyPr vert="horz" wrap="square" lIns="0" tIns="0" rIns="0" bIns="0" rtlCol="0" anchor="t">
            <a:normAutofit lnSpcReduction="10000"/>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5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5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48">
                <a:solidFill>
                  <a:srgbClr val="0078D4"/>
                </a:solidFill>
                <a:latin typeface="+mj-lt"/>
              </a:rPr>
              <a:t>Platform managed </a:t>
            </a:r>
          </a:p>
          <a:p>
            <a:r>
              <a:rPr lang="en-US" sz="2040"/>
              <a:t>Built in high availability, zone redundancy, scalability</a:t>
            </a:r>
          </a:p>
          <a:p>
            <a:endParaRPr lang="en-US" sz="1224"/>
          </a:p>
          <a:p>
            <a:r>
              <a:rPr lang="en-US" sz="2448">
                <a:solidFill>
                  <a:srgbClr val="0078D4"/>
                </a:solidFill>
                <a:latin typeface="+mj-lt"/>
              </a:rPr>
              <a:t>Public or ILB </a:t>
            </a:r>
          </a:p>
          <a:p>
            <a:r>
              <a:rPr lang="en-US" sz="2040"/>
              <a:t>Public internet, internal, or both</a:t>
            </a:r>
          </a:p>
          <a:p>
            <a:r>
              <a:rPr lang="en-US" sz="2040"/>
              <a:t>Static VIP</a:t>
            </a:r>
          </a:p>
          <a:p>
            <a:endParaRPr lang="en-US" sz="1224"/>
          </a:p>
          <a:p>
            <a:r>
              <a:rPr lang="en-US" sz="2448">
                <a:solidFill>
                  <a:srgbClr val="0078D4"/>
                </a:solidFill>
                <a:latin typeface="+mj-lt"/>
              </a:rPr>
              <a:t>Flexible backends </a:t>
            </a:r>
          </a:p>
          <a:p>
            <a:r>
              <a:rPr lang="en-US" sz="2040"/>
              <a:t>VMs, VMSS, AKS, Public IP, Cloud Services, ALB/ILB, On-Premises</a:t>
            </a:r>
          </a:p>
          <a:p>
            <a:endParaRPr lang="en-US" sz="1224"/>
          </a:p>
          <a:p>
            <a:r>
              <a:rPr lang="en-US" sz="2448">
                <a:solidFill>
                  <a:srgbClr val="0078D4"/>
                </a:solidFill>
                <a:latin typeface="+mj-lt"/>
              </a:rPr>
              <a:t>Security &amp; SSL management </a:t>
            </a:r>
          </a:p>
          <a:p>
            <a:r>
              <a:rPr lang="en-US" sz="2040"/>
              <a:t>WAF, SSL offload, SSL Re-encryption, SSL policy</a:t>
            </a:r>
          </a:p>
        </p:txBody>
      </p:sp>
    </p:spTree>
    <p:extLst>
      <p:ext uri="{BB962C8B-B14F-4D97-AF65-F5344CB8AC3E}">
        <p14:creationId xmlns:p14="http://schemas.microsoft.com/office/powerpoint/2010/main" val="3831032227"/>
      </p:ext>
    </p:extLst>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a:solidFill>
                  <a:schemeClr val="tx1"/>
                </a:solidFill>
              </a:rPr>
              <a:t>Azure Application Gateway</a:t>
            </a:r>
            <a:endParaRPr lang="en-US" b="1"/>
          </a:p>
        </p:txBody>
      </p:sp>
      <p:pic>
        <p:nvPicPr>
          <p:cNvPr id="5" name="Picture 4" descr="imageURLroute">
            <a:extLst>
              <a:ext uri="{FF2B5EF4-FFF2-40B4-BE49-F238E27FC236}">
                <a16:creationId xmlns:a16="http://schemas.microsoft.com/office/drawing/2014/main" id="{04B90B91-083B-4200-8994-5A95E01AE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870" y="632279"/>
            <a:ext cx="4875209" cy="29860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URLroute">
            <a:extLst>
              <a:ext uri="{FF2B5EF4-FFF2-40B4-BE49-F238E27FC236}">
                <a16:creationId xmlns:a16="http://schemas.microsoft.com/office/drawing/2014/main" id="{436D134F-7FD2-4356-9143-8E26AEB30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870" y="3721293"/>
            <a:ext cx="4874387" cy="2986066"/>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17">
            <a:extLst>
              <a:ext uri="{FF2B5EF4-FFF2-40B4-BE49-F238E27FC236}">
                <a16:creationId xmlns:a16="http://schemas.microsoft.com/office/drawing/2014/main" id="{A25F7881-7443-487F-AD18-D07C95185FFF}"/>
              </a:ext>
            </a:extLst>
          </p:cNvPr>
          <p:cNvSpPr>
            <a:spLocks noGrp="1"/>
          </p:cNvSpPr>
          <p:nvPr>
            <p:ph type="body" sz="quarter" idx="10"/>
          </p:nvPr>
        </p:nvSpPr>
        <p:spPr>
          <a:xfrm>
            <a:off x="465955" y="1470295"/>
            <a:ext cx="6630847" cy="4860340"/>
          </a:xfrm>
        </p:spPr>
        <p:txBody>
          <a:bodyPr/>
          <a:lstStyle/>
          <a:p>
            <a:pPr marL="0" indent="0" defTabSz="951304">
              <a:lnSpc>
                <a:spcPct val="100000"/>
              </a:lnSpc>
              <a:spcBef>
                <a:spcPct val="20000"/>
              </a:spcBef>
              <a:buNone/>
              <a:defRPr/>
            </a:pPr>
            <a:r>
              <a:rPr lang="en-US" sz="2448">
                <a:solidFill>
                  <a:srgbClr val="0078D4"/>
                </a:solidFill>
                <a:latin typeface="Segoe UI Semibold"/>
                <a:cs typeface="Segoe UI" panose="020B0502040204020203" pitchFamily="34" charset="0"/>
              </a:rPr>
              <a:t>Layer 7 load balancing </a:t>
            </a:r>
            <a:endParaRPr lang="en-US" sz="2448">
              <a:solidFill>
                <a:schemeClr val="tx1"/>
              </a:solidFill>
              <a:latin typeface="Segoe UI Semibold"/>
              <a:cs typeface="Segoe UI" panose="020B0502040204020203" pitchFamily="34" charset="0"/>
            </a:endParaRPr>
          </a:p>
          <a:p>
            <a:pPr marL="466298" indent="-466298" defTabSz="951304">
              <a:lnSpc>
                <a:spcPct val="100000"/>
              </a:lnSpc>
              <a:spcBef>
                <a:spcPct val="20000"/>
              </a:spcBef>
              <a:defRPr/>
            </a:pPr>
            <a:r>
              <a:rPr lang="en-US" sz="2040">
                <a:solidFill>
                  <a:schemeClr val="tx1"/>
                </a:solidFill>
                <a:latin typeface="Segoe UI"/>
                <a:cs typeface="Segoe UI" panose="020B0502040204020203" pitchFamily="34" charset="0"/>
              </a:rPr>
              <a:t>URL path-based</a:t>
            </a:r>
          </a:p>
          <a:p>
            <a:pPr marL="466298" indent="-466298" defTabSz="951304">
              <a:lnSpc>
                <a:spcPct val="100000"/>
              </a:lnSpc>
              <a:spcBef>
                <a:spcPct val="20000"/>
              </a:spcBef>
              <a:defRPr/>
            </a:pPr>
            <a:r>
              <a:rPr lang="en-US" sz="2040">
                <a:solidFill>
                  <a:schemeClr val="tx1"/>
                </a:solidFill>
                <a:latin typeface="Segoe UI"/>
                <a:cs typeface="Segoe UI" panose="020B0502040204020203" pitchFamily="34" charset="0"/>
              </a:rPr>
              <a:t>Host based/multiple site hosting with wildcard support</a:t>
            </a:r>
          </a:p>
          <a:p>
            <a:pPr marL="466298" indent="-466298" defTabSz="951304">
              <a:lnSpc>
                <a:spcPct val="100000"/>
              </a:lnSpc>
              <a:spcBef>
                <a:spcPct val="20000"/>
              </a:spcBef>
              <a:defRPr/>
            </a:pPr>
            <a:r>
              <a:rPr lang="en-US" sz="2040">
                <a:solidFill>
                  <a:schemeClr val="tx1"/>
                </a:solidFill>
                <a:latin typeface="Segoe UI"/>
                <a:cs typeface="Segoe UI" panose="020B0502040204020203" pitchFamily="34" charset="0"/>
              </a:rPr>
              <a:t>Round robin</a:t>
            </a:r>
          </a:p>
          <a:p>
            <a:pPr marL="466298" indent="-466298" defTabSz="951304">
              <a:lnSpc>
                <a:spcPct val="100000"/>
              </a:lnSpc>
              <a:spcBef>
                <a:spcPct val="20000"/>
              </a:spcBef>
              <a:defRPr/>
            </a:pPr>
            <a:r>
              <a:rPr lang="en-US" sz="2040">
                <a:solidFill>
                  <a:schemeClr val="tx1"/>
                </a:solidFill>
                <a:latin typeface="Segoe UI"/>
                <a:cs typeface="Segoe UI" panose="020B0502040204020203" pitchFamily="34" charset="0"/>
              </a:rPr>
              <a:t>Session affinity</a:t>
            </a:r>
          </a:p>
          <a:p>
            <a:pPr marL="466298" indent="-466298" defTabSz="951304">
              <a:lnSpc>
                <a:spcPct val="100000"/>
              </a:lnSpc>
              <a:spcBef>
                <a:spcPct val="20000"/>
              </a:spcBef>
              <a:defRPr/>
            </a:pPr>
            <a:r>
              <a:rPr lang="en-US" sz="2040">
                <a:solidFill>
                  <a:schemeClr val="tx1"/>
                </a:solidFill>
                <a:latin typeface="Segoe UI"/>
                <a:cs typeface="Segoe UI" panose="020B0502040204020203" pitchFamily="34" charset="0"/>
              </a:rPr>
              <a:t>Redirection</a:t>
            </a:r>
          </a:p>
          <a:p>
            <a:pPr marL="466298" indent="-466298" defTabSz="951304">
              <a:lnSpc>
                <a:spcPct val="100000"/>
              </a:lnSpc>
              <a:spcBef>
                <a:spcPct val="20000"/>
              </a:spcBef>
              <a:defRPr/>
            </a:pPr>
            <a:r>
              <a:rPr lang="en-US" sz="2040">
                <a:solidFill>
                  <a:schemeClr val="tx1"/>
                </a:solidFill>
                <a:latin typeface="Segoe UI"/>
                <a:cs typeface="Segoe UI" panose="020B0502040204020203" pitchFamily="34" charset="0"/>
              </a:rPr>
              <a:t>Header rewrite</a:t>
            </a:r>
          </a:p>
          <a:p>
            <a:pPr marL="466298" indent="-466298" defTabSz="951304">
              <a:lnSpc>
                <a:spcPct val="100000"/>
              </a:lnSpc>
              <a:spcBef>
                <a:spcPct val="20000"/>
              </a:spcBef>
              <a:defRPr/>
            </a:pPr>
            <a:r>
              <a:rPr lang="en-US" sz="2040">
                <a:solidFill>
                  <a:schemeClr val="tx1"/>
                </a:solidFill>
                <a:latin typeface="Segoe UI"/>
                <a:cs typeface="Segoe UI" panose="020B0502040204020203" pitchFamily="34" charset="0"/>
              </a:rPr>
              <a:t>URL rewrite</a:t>
            </a:r>
          </a:p>
          <a:p>
            <a:pPr marL="466298" indent="-466298" defTabSz="951304">
              <a:lnSpc>
                <a:spcPct val="100000"/>
              </a:lnSpc>
              <a:spcBef>
                <a:spcPct val="20000"/>
              </a:spcBef>
              <a:defRPr/>
            </a:pPr>
            <a:r>
              <a:rPr lang="en-US" sz="2040">
                <a:solidFill>
                  <a:schemeClr val="tx1"/>
                </a:solidFill>
                <a:latin typeface="Segoe UI"/>
                <a:cs typeface="Segoe UI" panose="020B0502040204020203" pitchFamily="34" charset="0"/>
              </a:rPr>
              <a:t>Websocket &amp; HTTP/2 traffic</a:t>
            </a:r>
          </a:p>
          <a:p>
            <a:pPr marL="466298" indent="-466298" defTabSz="951304">
              <a:lnSpc>
                <a:spcPct val="100000"/>
              </a:lnSpc>
              <a:spcBef>
                <a:spcPct val="20000"/>
              </a:spcBef>
              <a:defRPr/>
            </a:pPr>
            <a:r>
              <a:rPr lang="en-US" sz="2040">
                <a:solidFill>
                  <a:schemeClr val="tx1"/>
                </a:solidFill>
                <a:latin typeface="Segoe UI"/>
                <a:cs typeface="Segoe UI" panose="020B0502040204020203" pitchFamily="34" charset="0"/>
              </a:rPr>
              <a:t>Connection draining</a:t>
            </a:r>
          </a:p>
          <a:p>
            <a:pPr marL="466298" indent="-466298" defTabSz="951304">
              <a:lnSpc>
                <a:spcPct val="100000"/>
              </a:lnSpc>
              <a:spcBef>
                <a:spcPct val="20000"/>
              </a:spcBef>
              <a:defRPr/>
            </a:pPr>
            <a:r>
              <a:rPr lang="en-US" sz="2040">
                <a:solidFill>
                  <a:schemeClr val="tx1"/>
                </a:solidFill>
                <a:latin typeface="Segoe UI"/>
                <a:cs typeface="Segoe UI" panose="020B0502040204020203" pitchFamily="34" charset="0"/>
              </a:rPr>
              <a:t>Custom error pages</a:t>
            </a:r>
          </a:p>
          <a:p>
            <a:endParaRPr lang="en-US"/>
          </a:p>
        </p:txBody>
      </p:sp>
    </p:spTree>
    <p:extLst>
      <p:ext uri="{BB962C8B-B14F-4D97-AF65-F5344CB8AC3E}">
        <p14:creationId xmlns:p14="http://schemas.microsoft.com/office/powerpoint/2010/main" val="3306775681"/>
      </p:ext>
    </p:extLst>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caya\AppData\Local\Microsoft\Windows\INetCache\Content.MSO\E4AB396D.tmp">
            <a:extLst>
              <a:ext uri="{FF2B5EF4-FFF2-40B4-BE49-F238E27FC236}">
                <a16:creationId xmlns:a16="http://schemas.microsoft.com/office/drawing/2014/main" id="{81117D08-1F2E-4685-967A-9E156975A525}"/>
              </a:ext>
            </a:extLst>
          </p:cNvPr>
          <p:cNvPicPr/>
          <p:nvPr/>
        </p:nvPicPr>
        <p:blipFill>
          <a:blip r:embed="rId2">
            <a:extLst>
              <a:ext uri="{28A0092B-C50C-407E-A947-70E740481C1C}">
                <a14:useLocalDpi xmlns:a14="http://schemas.microsoft.com/office/drawing/2010/main" val="0"/>
              </a:ext>
            </a:extLst>
          </a:blip>
          <a:stretch>
            <a:fillRect/>
          </a:stretch>
        </p:blipFill>
        <p:spPr>
          <a:xfrm>
            <a:off x="7248244" y="1043942"/>
            <a:ext cx="4722276" cy="4697166"/>
          </a:xfrm>
          <a:prstGeom prst="rect">
            <a:avLst/>
          </a:prstGeom>
        </p:spPr>
      </p:pic>
      <p:sp>
        <p:nvSpPr>
          <p:cNvPr id="6" name="Text Placeholder 17">
            <a:extLst>
              <a:ext uri="{FF2B5EF4-FFF2-40B4-BE49-F238E27FC236}">
                <a16:creationId xmlns:a16="http://schemas.microsoft.com/office/drawing/2014/main" id="{7DBE7B5E-08E8-4F74-8F71-46AA5D1F7E4B}"/>
              </a:ext>
            </a:extLst>
          </p:cNvPr>
          <p:cNvSpPr txBox="1">
            <a:spLocks/>
          </p:cNvSpPr>
          <p:nvPr/>
        </p:nvSpPr>
        <p:spPr>
          <a:xfrm>
            <a:off x="465955" y="1470295"/>
            <a:ext cx="6630847" cy="389247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48">
                <a:solidFill>
                  <a:srgbClr val="0078D4"/>
                </a:solidFill>
                <a:latin typeface="Segoe UI Semibold"/>
              </a:rPr>
              <a:t>Application Gateway Ingress Controller</a:t>
            </a:r>
            <a:endParaRPr lang="en-US" sz="2448">
              <a:solidFill>
                <a:schemeClr val="tx1"/>
              </a:solidFill>
              <a:latin typeface="Segoe UI Semibold"/>
            </a:endParaRPr>
          </a:p>
          <a:p>
            <a:pPr>
              <a:defRPr/>
            </a:pPr>
            <a:r>
              <a:rPr lang="en-US" sz="2040">
                <a:solidFill>
                  <a:schemeClr val="tx1"/>
                </a:solidFill>
                <a:latin typeface="Segoe UI"/>
              </a:rPr>
              <a:t>Performance benefits over in-cluster ingress controllers</a:t>
            </a:r>
          </a:p>
          <a:p>
            <a:pPr>
              <a:defRPr/>
            </a:pPr>
            <a:r>
              <a:rPr lang="en-US" sz="2040">
                <a:solidFill>
                  <a:schemeClr val="tx1"/>
                </a:solidFill>
                <a:latin typeface="Segoe UI"/>
              </a:rPr>
              <a:t>Can be deployed through:</a:t>
            </a:r>
          </a:p>
          <a:p>
            <a:pPr lvl="1">
              <a:defRPr/>
            </a:pPr>
            <a:r>
              <a:rPr lang="en-US" sz="1836">
                <a:solidFill>
                  <a:schemeClr val="tx1"/>
                </a:solidFill>
                <a:latin typeface="Segoe UI"/>
              </a:rPr>
              <a:t>Helm </a:t>
            </a:r>
          </a:p>
          <a:p>
            <a:pPr lvl="1">
              <a:defRPr/>
            </a:pPr>
            <a:r>
              <a:rPr lang="en-US" sz="1836">
                <a:solidFill>
                  <a:schemeClr val="tx1"/>
                </a:solidFill>
                <a:latin typeface="Segoe UI"/>
              </a:rPr>
              <a:t>AKS add-on</a:t>
            </a:r>
          </a:p>
          <a:p>
            <a:pPr>
              <a:defRPr/>
            </a:pPr>
            <a:r>
              <a:rPr lang="en-US" sz="2040">
                <a:solidFill>
                  <a:schemeClr val="tx1"/>
                </a:solidFill>
                <a:latin typeface="Segoe UI"/>
              </a:rPr>
              <a:t>AKS add-on allows for one line deployment of:</a:t>
            </a:r>
          </a:p>
          <a:p>
            <a:pPr lvl="1">
              <a:defRPr/>
            </a:pPr>
            <a:r>
              <a:rPr lang="en-US" sz="1836">
                <a:solidFill>
                  <a:schemeClr val="tx1"/>
                </a:solidFill>
                <a:latin typeface="Segoe UI"/>
              </a:rPr>
              <a:t>Cluster </a:t>
            </a:r>
          </a:p>
          <a:p>
            <a:pPr lvl="1">
              <a:defRPr/>
            </a:pPr>
            <a:r>
              <a:rPr lang="en-US" sz="1836">
                <a:solidFill>
                  <a:schemeClr val="tx1"/>
                </a:solidFill>
                <a:latin typeface="Segoe UI"/>
              </a:rPr>
              <a:t>Add-on</a:t>
            </a:r>
          </a:p>
          <a:p>
            <a:pPr lvl="1">
              <a:defRPr/>
            </a:pPr>
            <a:r>
              <a:rPr lang="en-US" sz="1836">
                <a:solidFill>
                  <a:schemeClr val="tx1"/>
                </a:solidFill>
                <a:latin typeface="Segoe UI"/>
              </a:rPr>
              <a:t>Application Gateway</a:t>
            </a:r>
          </a:p>
          <a:p>
            <a:pPr>
              <a:defRPr/>
            </a:pPr>
            <a:r>
              <a:rPr lang="en-US" sz="2040">
                <a:solidFill>
                  <a:schemeClr val="tx1"/>
                </a:solidFill>
                <a:latin typeface="Segoe UI"/>
              </a:rPr>
              <a:t>Add-on is a fully managed way to integrate native L7 load balancing with AKS </a:t>
            </a:r>
            <a:endParaRPr lang="en-US" sz="2448"/>
          </a:p>
        </p:txBody>
      </p:sp>
      <p:sp>
        <p:nvSpPr>
          <p:cNvPr id="11" name="Title 13">
            <a:extLst>
              <a:ext uri="{FF2B5EF4-FFF2-40B4-BE49-F238E27FC236}">
                <a16:creationId xmlns:a16="http://schemas.microsoft.com/office/drawing/2014/main" id="{69B4893B-6E71-45B6-80E0-2B5041275A80}"/>
              </a:ext>
            </a:extLst>
          </p:cNvPr>
          <p:cNvSpPr txBox="1">
            <a:spLocks/>
          </p:cNvSpPr>
          <p:nvPr/>
        </p:nvSpPr>
        <p:spPr>
          <a:xfrm>
            <a:off x="465955" y="632779"/>
            <a:ext cx="11531551" cy="44025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5" b="1"/>
              <a:t>Ingress Controller with AKS</a:t>
            </a:r>
          </a:p>
        </p:txBody>
      </p:sp>
    </p:spTree>
    <p:extLst>
      <p:ext uri="{BB962C8B-B14F-4D97-AF65-F5344CB8AC3E}">
        <p14:creationId xmlns:p14="http://schemas.microsoft.com/office/powerpoint/2010/main" val="2314265625"/>
      </p:ext>
    </p:extLst>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7A76-5246-421B-8533-D3AA52D5C68D}"/>
              </a:ext>
            </a:extLst>
          </p:cNvPr>
          <p:cNvSpPr>
            <a:spLocks noGrp="1"/>
          </p:cNvSpPr>
          <p:nvPr>
            <p:ph type="title"/>
          </p:nvPr>
        </p:nvSpPr>
        <p:spPr/>
        <p:txBody>
          <a:bodyPr/>
          <a:lstStyle/>
          <a:p>
            <a:r>
              <a:rPr lang="en-US" b="1"/>
              <a:t>AGIC Features</a:t>
            </a:r>
          </a:p>
        </p:txBody>
      </p:sp>
      <p:sp>
        <p:nvSpPr>
          <p:cNvPr id="3" name="Content Placeholder 2">
            <a:extLst>
              <a:ext uri="{FF2B5EF4-FFF2-40B4-BE49-F238E27FC236}">
                <a16:creationId xmlns:a16="http://schemas.microsoft.com/office/drawing/2014/main" id="{9AE9C2C8-DDB3-470A-9044-5E970E0BB5B3}"/>
              </a:ext>
            </a:extLst>
          </p:cNvPr>
          <p:cNvSpPr>
            <a:spLocks noGrp="1"/>
          </p:cNvSpPr>
          <p:nvPr>
            <p:ph idx="1"/>
          </p:nvPr>
        </p:nvSpPr>
        <p:spPr>
          <a:xfrm>
            <a:off x="465137" y="1853742"/>
            <a:ext cx="11533187" cy="2400657"/>
          </a:xfrm>
        </p:spPr>
        <p:txBody>
          <a:bodyPr/>
          <a:lstStyle/>
          <a:p>
            <a:r>
              <a:rPr lang="en-US"/>
              <a:t>Supports Azure CNI and </a:t>
            </a:r>
            <a:r>
              <a:rPr lang="en-US" err="1"/>
              <a:t>kubenet</a:t>
            </a:r>
            <a:r>
              <a:rPr lang="en-US"/>
              <a:t> Network Plugins </a:t>
            </a:r>
          </a:p>
          <a:p>
            <a:r>
              <a:rPr lang="en-US"/>
              <a:t>Supports Azure and Calico Network Policies</a:t>
            </a:r>
          </a:p>
          <a:p>
            <a:r>
              <a:rPr lang="en-US"/>
              <a:t>Integrated WAF on Application Gateway </a:t>
            </a:r>
          </a:p>
          <a:p>
            <a:r>
              <a:rPr lang="en-US"/>
              <a:t>Horizontal Pod Autoscaling support </a:t>
            </a:r>
          </a:p>
          <a:p>
            <a:r>
              <a:rPr lang="en-US"/>
              <a:t>Support mix of VMs and AKS clusters behind the Application Gateway</a:t>
            </a:r>
          </a:p>
          <a:p>
            <a:r>
              <a:rPr lang="en-US"/>
              <a:t>HTTP/HTTPS/HTTP2/</a:t>
            </a:r>
            <a:r>
              <a:rPr lang="en-US" err="1"/>
              <a:t>WebSockets</a:t>
            </a:r>
            <a:r>
              <a:rPr lang="en-US"/>
              <a:t> frontend support </a:t>
            </a:r>
          </a:p>
        </p:txBody>
      </p:sp>
    </p:spTree>
    <p:extLst>
      <p:ext uri="{BB962C8B-B14F-4D97-AF65-F5344CB8AC3E}">
        <p14:creationId xmlns:p14="http://schemas.microsoft.com/office/powerpoint/2010/main" val="3746900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DF7B5-6C9A-4141-8CC9-C1C32D341038}"/>
              </a:ext>
            </a:extLst>
          </p:cNvPr>
          <p:cNvSpPr>
            <a:spLocks noGrp="1"/>
          </p:cNvSpPr>
          <p:nvPr>
            <p:ph type="title"/>
          </p:nvPr>
        </p:nvSpPr>
        <p:spPr/>
        <p:txBody>
          <a:bodyPr/>
          <a:lstStyle/>
          <a:p>
            <a:r>
              <a:rPr lang="en-US" b="1"/>
              <a:t>AGIC Benefits</a:t>
            </a:r>
          </a:p>
        </p:txBody>
      </p:sp>
      <p:sp>
        <p:nvSpPr>
          <p:cNvPr id="3" name="Content Placeholder 2">
            <a:extLst>
              <a:ext uri="{FF2B5EF4-FFF2-40B4-BE49-F238E27FC236}">
                <a16:creationId xmlns:a16="http://schemas.microsoft.com/office/drawing/2014/main" id="{422DC552-F8C7-4141-BD15-500EEAB55E99}"/>
              </a:ext>
            </a:extLst>
          </p:cNvPr>
          <p:cNvSpPr>
            <a:spLocks noGrp="1"/>
          </p:cNvSpPr>
          <p:nvPr>
            <p:ph idx="1"/>
          </p:nvPr>
        </p:nvSpPr>
        <p:spPr>
          <a:xfrm>
            <a:off x="465137" y="1853742"/>
            <a:ext cx="11533187" cy="2400657"/>
          </a:xfrm>
        </p:spPr>
        <p:txBody>
          <a:bodyPr/>
          <a:lstStyle/>
          <a:p>
            <a:r>
              <a:rPr lang="en-US"/>
              <a:t>AGIC allows Application Gateway direct communication to AKS pods</a:t>
            </a:r>
          </a:p>
          <a:p>
            <a:r>
              <a:rPr lang="en-US"/>
              <a:t>Separate compute resources for processing traffic </a:t>
            </a:r>
          </a:p>
          <a:p>
            <a:r>
              <a:rPr lang="en-US"/>
              <a:t>One line deployment of AGIC add-on via Azure CLI</a:t>
            </a:r>
          </a:p>
          <a:p>
            <a:r>
              <a:rPr lang="en-US"/>
              <a:t>Fully supported by Microsoft </a:t>
            </a:r>
          </a:p>
          <a:p>
            <a:r>
              <a:rPr lang="en-US"/>
              <a:t>Integration with Grafana and Prometheus </a:t>
            </a:r>
          </a:p>
          <a:p>
            <a:endParaRPr lang="en-US"/>
          </a:p>
        </p:txBody>
      </p:sp>
      <p:pic>
        <p:nvPicPr>
          <p:cNvPr id="11266" name="Picture 2" descr="See the source image">
            <a:extLst>
              <a:ext uri="{FF2B5EF4-FFF2-40B4-BE49-F238E27FC236}">
                <a16:creationId xmlns:a16="http://schemas.microsoft.com/office/drawing/2014/main" id="{AE5A86A3-75EA-4F2D-B0F6-E87EAE46F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873" y="4630703"/>
            <a:ext cx="1899811" cy="1899811"/>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See the source image">
            <a:extLst>
              <a:ext uri="{FF2B5EF4-FFF2-40B4-BE49-F238E27FC236}">
                <a16:creationId xmlns:a16="http://schemas.microsoft.com/office/drawing/2014/main" id="{553DE6A7-D3CA-40C8-B59D-188CEBBDE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384" y="4861284"/>
            <a:ext cx="4139988" cy="1438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619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0B86E-8882-4211-829F-F29FDF870B22}"/>
              </a:ext>
            </a:extLst>
          </p:cNvPr>
          <p:cNvSpPr>
            <a:spLocks noGrp="1"/>
          </p:cNvSpPr>
          <p:nvPr>
            <p:ph type="title"/>
          </p:nvPr>
        </p:nvSpPr>
        <p:spPr/>
        <p:txBody>
          <a:bodyPr/>
          <a:lstStyle/>
          <a:p>
            <a:r>
              <a:rPr lang="en-US" b="1"/>
              <a:t>AGIC use cases</a:t>
            </a:r>
          </a:p>
        </p:txBody>
      </p:sp>
      <p:sp>
        <p:nvSpPr>
          <p:cNvPr id="3" name="Content Placeholder 2">
            <a:extLst>
              <a:ext uri="{FF2B5EF4-FFF2-40B4-BE49-F238E27FC236}">
                <a16:creationId xmlns:a16="http://schemas.microsoft.com/office/drawing/2014/main" id="{232C7F3A-243B-4C19-AB5A-0DE6845B08B7}"/>
              </a:ext>
            </a:extLst>
          </p:cNvPr>
          <p:cNvSpPr>
            <a:spLocks noGrp="1"/>
          </p:cNvSpPr>
          <p:nvPr>
            <p:ph idx="1"/>
          </p:nvPr>
        </p:nvSpPr>
        <p:spPr>
          <a:xfrm>
            <a:off x="465137" y="1853742"/>
            <a:ext cx="11533187" cy="1846659"/>
          </a:xfrm>
        </p:spPr>
        <p:txBody>
          <a:bodyPr/>
          <a:lstStyle/>
          <a:p>
            <a:r>
              <a:rPr lang="en-US"/>
              <a:t>Deployed through Helm:</a:t>
            </a:r>
          </a:p>
          <a:p>
            <a:pPr lvl="1"/>
            <a:r>
              <a:rPr lang="en-US"/>
              <a:t>Multi-cluster to 1 Application Gateway (through ProhibitedTargets) </a:t>
            </a:r>
          </a:p>
          <a:p>
            <a:pPr lvl="1"/>
            <a:r>
              <a:rPr lang="en-US"/>
              <a:t>Multiple AGICs per cluster to 1 Application Gateway</a:t>
            </a:r>
          </a:p>
          <a:p>
            <a:r>
              <a:rPr lang="en-US"/>
              <a:t>Deployed through add-on:</a:t>
            </a:r>
          </a:p>
          <a:p>
            <a:pPr lvl="1"/>
            <a:r>
              <a:rPr lang="en-US"/>
              <a:t>Currently 1 AGIC per cluster per Application Gateway </a:t>
            </a:r>
          </a:p>
        </p:txBody>
      </p:sp>
    </p:spTree>
    <p:extLst>
      <p:ext uri="{BB962C8B-B14F-4D97-AF65-F5344CB8AC3E}">
        <p14:creationId xmlns:p14="http://schemas.microsoft.com/office/powerpoint/2010/main" val="1291947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97CE-FD88-45BE-BF87-A167ABB07394}"/>
              </a:ext>
            </a:extLst>
          </p:cNvPr>
          <p:cNvSpPr>
            <a:spLocks noGrp="1"/>
          </p:cNvSpPr>
          <p:nvPr>
            <p:ph type="title"/>
          </p:nvPr>
        </p:nvSpPr>
        <p:spPr/>
        <p:txBody>
          <a:bodyPr/>
          <a:lstStyle/>
          <a:p>
            <a:r>
              <a:rPr lang="en-US" b="1"/>
              <a:t>Installing AGIC Add-On Greenfield </a:t>
            </a:r>
            <a:endParaRPr lang="en-US"/>
          </a:p>
        </p:txBody>
      </p:sp>
    </p:spTree>
    <p:extLst>
      <p:ext uri="{BB962C8B-B14F-4D97-AF65-F5344CB8AC3E}">
        <p14:creationId xmlns:p14="http://schemas.microsoft.com/office/powerpoint/2010/main" val="2238813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554CB-215E-4B6B-B494-359BF65E83BA}"/>
              </a:ext>
            </a:extLst>
          </p:cNvPr>
          <p:cNvSpPr>
            <a:spLocks noGrp="1"/>
          </p:cNvSpPr>
          <p:nvPr>
            <p:ph type="title"/>
          </p:nvPr>
        </p:nvSpPr>
        <p:spPr/>
        <p:txBody>
          <a:bodyPr/>
          <a:lstStyle/>
          <a:p>
            <a:r>
              <a:rPr lang="en-US" b="1"/>
              <a:t>Set up Azure CLI</a:t>
            </a:r>
          </a:p>
        </p:txBody>
      </p:sp>
      <p:sp>
        <p:nvSpPr>
          <p:cNvPr id="6" name="TextBox 5">
            <a:extLst>
              <a:ext uri="{FF2B5EF4-FFF2-40B4-BE49-F238E27FC236}">
                <a16:creationId xmlns:a16="http://schemas.microsoft.com/office/drawing/2014/main" id="{CBF8B693-9728-48D4-9846-2508F09E60E5}"/>
              </a:ext>
            </a:extLst>
          </p:cNvPr>
          <p:cNvSpPr txBox="1"/>
          <p:nvPr/>
        </p:nvSpPr>
        <p:spPr>
          <a:xfrm>
            <a:off x="855767" y="1908407"/>
            <a:ext cx="10542170" cy="3936220"/>
          </a:xfrm>
          <a:prstGeom prst="rect">
            <a:avLst/>
          </a:prstGeom>
          <a:noFill/>
        </p:spPr>
        <p:txBody>
          <a:bodyPr wrap="square">
            <a:spAutoFit/>
          </a:bodyPr>
          <a:lstStyle/>
          <a:p>
            <a:r>
              <a:rPr lang="en-US" sz="2448" err="1"/>
              <a:t>az</a:t>
            </a:r>
            <a:r>
              <a:rPr lang="en-US" sz="2448"/>
              <a:t> extension add --name </a:t>
            </a:r>
            <a:r>
              <a:rPr lang="en-US" sz="2448" b="1" err="1"/>
              <a:t>aks</a:t>
            </a:r>
            <a:r>
              <a:rPr lang="en-US" sz="2448" b="1"/>
              <a:t>-preview</a:t>
            </a:r>
          </a:p>
          <a:p>
            <a:pPr marL="349724" indent="-349724">
              <a:buFont typeface="Arial" panose="020B0604020202020204" pitchFamily="34" charset="0"/>
              <a:buChar char="•"/>
            </a:pPr>
            <a:r>
              <a:rPr lang="en-US" sz="2448"/>
              <a:t>Install preview extension on Azure CLI</a:t>
            </a:r>
          </a:p>
          <a:p>
            <a:endParaRPr lang="en-US" sz="2448"/>
          </a:p>
          <a:p>
            <a:r>
              <a:rPr lang="en-US" sz="2448" err="1"/>
              <a:t>az</a:t>
            </a:r>
            <a:r>
              <a:rPr lang="en-US" sz="2448"/>
              <a:t> feature register --name </a:t>
            </a:r>
            <a:r>
              <a:rPr lang="en-US" sz="2448" b="1"/>
              <a:t>AKS-</a:t>
            </a:r>
            <a:r>
              <a:rPr lang="en-US" sz="2448" b="1" err="1"/>
              <a:t>IngressApplicationGatewayAddon</a:t>
            </a:r>
            <a:r>
              <a:rPr lang="en-US" sz="2448"/>
              <a:t> --namespace </a:t>
            </a:r>
            <a:r>
              <a:rPr lang="en-US" sz="2448" b="1" err="1"/>
              <a:t>Microsoft.ContainerService</a:t>
            </a:r>
            <a:endParaRPr lang="en-US" sz="2448" b="1"/>
          </a:p>
          <a:p>
            <a:pPr marL="349724" indent="-349724">
              <a:buFont typeface="Arial" panose="020B0604020202020204" pitchFamily="34" charset="0"/>
              <a:buChar char="•"/>
            </a:pPr>
            <a:r>
              <a:rPr lang="en-US" sz="2448"/>
              <a:t>Register AGIC add-on feature flag – only once per subscription while in preview</a:t>
            </a:r>
          </a:p>
          <a:p>
            <a:endParaRPr lang="en-US" sz="2448"/>
          </a:p>
          <a:p>
            <a:r>
              <a:rPr lang="en-US" sz="2448" err="1"/>
              <a:t>az</a:t>
            </a:r>
            <a:r>
              <a:rPr lang="en-US" sz="2448"/>
              <a:t> provider register --namespace </a:t>
            </a:r>
            <a:r>
              <a:rPr lang="en-US" sz="2448" b="1" err="1"/>
              <a:t>Microsoft.ContainerService</a:t>
            </a:r>
            <a:endParaRPr lang="en-US" sz="2448" b="1"/>
          </a:p>
          <a:p>
            <a:pPr marL="349724" indent="-349724">
              <a:buFont typeface="Arial" panose="020B0604020202020204" pitchFamily="34" charset="0"/>
              <a:buChar char="•"/>
            </a:pPr>
            <a:r>
              <a:rPr lang="en-US" sz="2448"/>
              <a:t>Refresh registration of </a:t>
            </a:r>
            <a:r>
              <a:rPr lang="en-US" sz="2448" err="1"/>
              <a:t>Microsoft.ContainerService</a:t>
            </a:r>
            <a:r>
              <a:rPr lang="en-US" sz="2448"/>
              <a:t> resource provider</a:t>
            </a:r>
          </a:p>
        </p:txBody>
      </p:sp>
    </p:spTree>
    <p:extLst>
      <p:ext uri="{BB962C8B-B14F-4D97-AF65-F5344CB8AC3E}">
        <p14:creationId xmlns:p14="http://schemas.microsoft.com/office/powerpoint/2010/main" val="2372902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2F00A4C-0395-4F71-AB16-5BD269959E00}"/>
              </a:ext>
            </a:extLst>
          </p:cNvPr>
          <p:cNvSpPr>
            <a:spLocks noGrp="1"/>
          </p:cNvSpPr>
          <p:nvPr>
            <p:ph type="title"/>
          </p:nvPr>
        </p:nvSpPr>
        <p:spPr>
          <a:xfrm>
            <a:off x="855768" y="372393"/>
            <a:ext cx="10724938" cy="1351952"/>
          </a:xfrm>
        </p:spPr>
        <p:txBody>
          <a:bodyPr/>
          <a:lstStyle/>
          <a:p>
            <a:r>
              <a:rPr lang="en-US" b="1"/>
              <a:t>Set up Resource Group + Deploy AGIC</a:t>
            </a:r>
          </a:p>
        </p:txBody>
      </p:sp>
      <p:sp>
        <p:nvSpPr>
          <p:cNvPr id="12" name="TextBox 11">
            <a:extLst>
              <a:ext uri="{FF2B5EF4-FFF2-40B4-BE49-F238E27FC236}">
                <a16:creationId xmlns:a16="http://schemas.microsoft.com/office/drawing/2014/main" id="{9A08B96D-699F-4747-B3E5-709D780C0981}"/>
              </a:ext>
            </a:extLst>
          </p:cNvPr>
          <p:cNvSpPr txBox="1"/>
          <p:nvPr/>
        </p:nvSpPr>
        <p:spPr>
          <a:xfrm>
            <a:off x="855767" y="1773582"/>
            <a:ext cx="10664373" cy="4320426"/>
          </a:xfrm>
          <a:prstGeom prst="rect">
            <a:avLst/>
          </a:prstGeom>
          <a:noFill/>
        </p:spPr>
        <p:txBody>
          <a:bodyPr wrap="square">
            <a:spAutoFit/>
          </a:bodyPr>
          <a:lstStyle/>
          <a:p>
            <a:r>
              <a:rPr lang="en-US" sz="2448" err="1"/>
              <a:t>az</a:t>
            </a:r>
            <a:r>
              <a:rPr lang="en-US" sz="2448"/>
              <a:t> group create --name </a:t>
            </a:r>
            <a:r>
              <a:rPr lang="en-US" sz="2448" b="1"/>
              <a:t>myResourceGroup1</a:t>
            </a:r>
            <a:r>
              <a:rPr lang="en-US" sz="2448"/>
              <a:t> --location </a:t>
            </a:r>
            <a:r>
              <a:rPr lang="en-US" sz="2448" b="1" err="1"/>
              <a:t>eastus</a:t>
            </a:r>
            <a:endParaRPr lang="en-US" sz="2448" b="1"/>
          </a:p>
          <a:p>
            <a:pPr marL="349724" indent="-349724">
              <a:buFont typeface="Arial" panose="020B0604020202020204" pitchFamily="34" charset="0"/>
              <a:buChar char="•"/>
            </a:pPr>
            <a:r>
              <a:rPr lang="en-US" sz="2448"/>
              <a:t>Create a Resource Group </a:t>
            </a:r>
          </a:p>
          <a:p>
            <a:endParaRPr lang="en-US" sz="2448"/>
          </a:p>
          <a:p>
            <a:r>
              <a:rPr lang="en-US" sz="2448" err="1"/>
              <a:t>az</a:t>
            </a:r>
            <a:r>
              <a:rPr lang="en-US" sz="2448"/>
              <a:t> </a:t>
            </a:r>
            <a:r>
              <a:rPr lang="en-US" sz="2448" err="1"/>
              <a:t>aks</a:t>
            </a:r>
            <a:r>
              <a:rPr lang="en-US" sz="2448"/>
              <a:t> create -n </a:t>
            </a:r>
            <a:r>
              <a:rPr lang="en-US" sz="2448" b="1" err="1"/>
              <a:t>myCluster</a:t>
            </a:r>
            <a:r>
              <a:rPr lang="en-US" sz="2448"/>
              <a:t> -g </a:t>
            </a:r>
            <a:r>
              <a:rPr lang="en-US" sz="2448" b="1"/>
              <a:t>myResourceGroup1</a:t>
            </a:r>
            <a:r>
              <a:rPr lang="en-US" sz="2448"/>
              <a:t> --network-plugin </a:t>
            </a:r>
            <a:r>
              <a:rPr lang="en-US" sz="2448" b="1"/>
              <a:t>azure</a:t>
            </a:r>
            <a:r>
              <a:rPr lang="en-US" sz="2448"/>
              <a:t> --enable-managed-identity -a </a:t>
            </a:r>
            <a:r>
              <a:rPr lang="en-US" sz="2448" b="1"/>
              <a:t>ingress-appgw</a:t>
            </a:r>
            <a:r>
              <a:rPr lang="en-US" sz="2448"/>
              <a:t> --appgw-name </a:t>
            </a:r>
            <a:r>
              <a:rPr lang="en-US" sz="2448" b="1" err="1"/>
              <a:t>myApplicationGateway</a:t>
            </a:r>
            <a:r>
              <a:rPr lang="en-US" sz="2448"/>
              <a:t> --appgw-subnet-</a:t>
            </a:r>
            <a:r>
              <a:rPr lang="en-US" sz="2448" err="1"/>
              <a:t>cidr</a:t>
            </a:r>
            <a:r>
              <a:rPr lang="en-US" sz="2448"/>
              <a:t> </a:t>
            </a:r>
            <a:r>
              <a:rPr lang="en-US" sz="2448" b="1"/>
              <a:t>"10.2.0.0/16" </a:t>
            </a:r>
            <a:r>
              <a:rPr lang="en-US" sz="2448"/>
              <a:t>--generate-</a:t>
            </a:r>
            <a:r>
              <a:rPr lang="en-US" sz="2448" err="1"/>
              <a:t>ssh</a:t>
            </a:r>
            <a:r>
              <a:rPr lang="en-US" sz="2448"/>
              <a:t>-keys</a:t>
            </a:r>
          </a:p>
          <a:p>
            <a:pPr marL="349724" indent="-349724">
              <a:buFont typeface="Arial" panose="020B0604020202020204" pitchFamily="34" charset="0"/>
              <a:buChar char="•"/>
            </a:pPr>
            <a:r>
              <a:rPr lang="en-US" sz="2448"/>
              <a:t>Deploy new:</a:t>
            </a:r>
          </a:p>
          <a:p>
            <a:pPr marL="816022" lvl="1" indent="-349724">
              <a:buFont typeface="Arial" panose="020B0604020202020204" pitchFamily="34" charset="0"/>
              <a:buChar char="•"/>
            </a:pPr>
            <a:r>
              <a:rPr lang="en-US" sz="2448"/>
              <a:t>AKS cluster with AGIC add-on enabled</a:t>
            </a:r>
          </a:p>
          <a:p>
            <a:pPr marL="816022" lvl="1" indent="-349724">
              <a:buFont typeface="Arial" panose="020B0604020202020204" pitchFamily="34" charset="0"/>
              <a:buChar char="•"/>
            </a:pPr>
            <a:r>
              <a:rPr lang="en-US" sz="2448"/>
              <a:t>Application Gateway configured by AGIC add-on</a:t>
            </a:r>
          </a:p>
          <a:p>
            <a:endParaRPr lang="en-US" sz="2448" b="1"/>
          </a:p>
        </p:txBody>
      </p:sp>
    </p:spTree>
    <p:extLst>
      <p:ext uri="{BB962C8B-B14F-4D97-AF65-F5344CB8AC3E}">
        <p14:creationId xmlns:p14="http://schemas.microsoft.com/office/powerpoint/2010/main" val="3820533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picture containing drawing&#10;&#10;Description automatically generated">
            <a:extLst>
              <a:ext uri="{FF2B5EF4-FFF2-40B4-BE49-F238E27FC236}">
                <a16:creationId xmlns:a16="http://schemas.microsoft.com/office/drawing/2014/main" id="{96D6F373-0D93-4428-A779-CBE0D1F61BC6}"/>
              </a:ext>
            </a:extLst>
          </p:cNvPr>
          <p:cNvPicPr>
            <a:picLocks noChangeAspect="1"/>
          </p:cNvPicPr>
          <p:nvPr/>
        </p:nvPicPr>
        <p:blipFill>
          <a:blip r:embed="rId2"/>
          <a:stretch>
            <a:fillRect/>
          </a:stretch>
        </p:blipFill>
        <p:spPr>
          <a:xfrm>
            <a:off x="3769625" y="2206862"/>
            <a:ext cx="1506289" cy="1170571"/>
          </a:xfrm>
          <a:prstGeom prst="rect">
            <a:avLst/>
          </a:prstGeom>
        </p:spPr>
      </p:pic>
      <p:pic>
        <p:nvPicPr>
          <p:cNvPr id="6" name="Picture 9" descr="A person standing in a parking lot&#10;&#10;Description automatically generated">
            <a:extLst>
              <a:ext uri="{FF2B5EF4-FFF2-40B4-BE49-F238E27FC236}">
                <a16:creationId xmlns:a16="http://schemas.microsoft.com/office/drawing/2014/main" id="{B1F12275-859A-483E-9C73-CB964A9C4731}"/>
              </a:ext>
            </a:extLst>
          </p:cNvPr>
          <p:cNvPicPr>
            <a:picLocks noChangeAspect="1"/>
          </p:cNvPicPr>
          <p:nvPr/>
        </p:nvPicPr>
        <p:blipFill rotWithShape="1">
          <a:blip r:embed="rId3"/>
          <a:srcRect l="21754" t="26178" r="22460" b="27964"/>
          <a:stretch/>
        </p:blipFill>
        <p:spPr>
          <a:xfrm>
            <a:off x="1686615" y="2173968"/>
            <a:ext cx="1281240" cy="1221088"/>
          </a:xfrm>
          <a:prstGeom prst="rect">
            <a:avLst/>
          </a:prstGeom>
        </p:spPr>
      </p:pic>
      <p:sp>
        <p:nvSpPr>
          <p:cNvPr id="2" name="Title 1">
            <a:extLst>
              <a:ext uri="{FF2B5EF4-FFF2-40B4-BE49-F238E27FC236}">
                <a16:creationId xmlns:a16="http://schemas.microsoft.com/office/drawing/2014/main" id="{E5E02E1F-C5C7-4623-B3EF-52A8E5C6ECF7}"/>
              </a:ext>
            </a:extLst>
          </p:cNvPr>
          <p:cNvSpPr>
            <a:spLocks noGrp="1"/>
          </p:cNvSpPr>
          <p:nvPr>
            <p:ph type="title"/>
          </p:nvPr>
        </p:nvSpPr>
        <p:spPr/>
        <p:txBody>
          <a:bodyPr/>
          <a:lstStyle/>
          <a:p>
            <a:r>
              <a:rPr lang="en-US" dirty="0"/>
              <a:t>Who are we?</a:t>
            </a:r>
          </a:p>
        </p:txBody>
      </p:sp>
      <p:sp>
        <p:nvSpPr>
          <p:cNvPr id="5" name="Footer Placeholder 4">
            <a:extLst>
              <a:ext uri="{FF2B5EF4-FFF2-40B4-BE49-F238E27FC236}">
                <a16:creationId xmlns:a16="http://schemas.microsoft.com/office/drawing/2014/main" id="{58088713-D5B4-49F9-8E2D-05D2ACCFFF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9" name="Group 8">
            <a:extLst>
              <a:ext uri="{FF2B5EF4-FFF2-40B4-BE49-F238E27FC236}">
                <a16:creationId xmlns:a16="http://schemas.microsoft.com/office/drawing/2014/main" id="{EF71B693-FE18-4E4C-8906-6F10C54DE3A1}"/>
              </a:ext>
            </a:extLst>
          </p:cNvPr>
          <p:cNvGrpSpPr/>
          <p:nvPr/>
        </p:nvGrpSpPr>
        <p:grpSpPr>
          <a:xfrm>
            <a:off x="7168323" y="2152304"/>
            <a:ext cx="3762064" cy="2956597"/>
            <a:chOff x="7168323" y="2152304"/>
            <a:chExt cx="3762064" cy="2956597"/>
          </a:xfrm>
        </p:grpSpPr>
        <p:pic>
          <p:nvPicPr>
            <p:cNvPr id="2050" name="Picture 2">
              <a:extLst>
                <a:ext uri="{FF2B5EF4-FFF2-40B4-BE49-F238E27FC236}">
                  <a16:creationId xmlns:a16="http://schemas.microsoft.com/office/drawing/2014/main" id="{51A04F66-4C08-4616-B07A-AF85B89AA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323" y="2183860"/>
              <a:ext cx="1265691" cy="1197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9BBE850-E167-4C78-891E-B20B7A40A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C96FC1-1263-4971-A7F7-6F8EB88C788F}"/>
                </a:ext>
              </a:extLst>
            </p:cNvPr>
            <p:cNvSpPr txBox="1"/>
            <p:nvPr/>
          </p:nvSpPr>
          <p:spPr>
            <a:xfrm>
              <a:off x="9083390" y="4521053"/>
              <a:ext cx="1846997" cy="544765"/>
            </a:xfrm>
            <a:prstGeom prst="rect">
              <a:avLst/>
            </a:prstGeom>
            <a:noFill/>
          </p:spPr>
          <p:txBody>
            <a:bodyPr wrap="square" lIns="182880" tIns="146304" rIns="182880" bIns="146304" rtlCol="0">
              <a:spAutoFit/>
            </a:bodyPr>
            <a:lstStyle/>
            <a:p>
              <a:pPr>
                <a:lnSpc>
                  <a:spcPct val="90000"/>
                </a:lnSpc>
                <a:spcAft>
                  <a:spcPts val="600"/>
                </a:spcAft>
              </a:pPr>
              <a:r>
                <a:rPr lang="en-US" b="0" i="0" u="none" strike="noStrike" dirty="0">
                  <a:solidFill>
                    <a:srgbClr val="000000"/>
                  </a:solidFill>
                  <a:effectLst/>
                  <a:latin typeface="Calibri" panose="020F0502020204030204" pitchFamily="34" charset="0"/>
                </a:rPr>
                <a:t>@dave_strebel</a:t>
              </a:r>
              <a:r>
                <a:rPr lang="en-US" b="0" i="0" dirty="0">
                  <a:solidFill>
                    <a:srgbClr val="000000"/>
                  </a:solidFill>
                  <a:effectLst/>
                  <a:latin typeface="Calibri" panose="020F0502020204030204" pitchFamily="34" charset="0"/>
                </a:rPr>
                <a:t>​</a:t>
              </a:r>
              <a:endParaRPr lang="en-US"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50ACC521-4010-4A87-9A61-427A9BB61E22}"/>
                </a:ext>
              </a:extLst>
            </p:cNvPr>
            <p:cNvPicPr>
              <a:picLocks noChangeAspect="1"/>
            </p:cNvPicPr>
            <p:nvPr/>
          </p:nvPicPr>
          <p:blipFill>
            <a:blip r:embed="rId6"/>
            <a:stretch>
              <a:fillRect/>
            </a:stretch>
          </p:blipFill>
          <p:spPr>
            <a:xfrm>
              <a:off x="7233521" y="3610579"/>
              <a:ext cx="1150753" cy="1498322"/>
            </a:xfrm>
            <a:prstGeom prst="rect">
              <a:avLst/>
            </a:prstGeom>
          </p:spPr>
        </p:pic>
        <p:pic>
          <p:nvPicPr>
            <p:cNvPr id="2056" name="Picture 8">
              <a:extLst>
                <a:ext uri="{FF2B5EF4-FFF2-40B4-BE49-F238E27FC236}">
                  <a16:creationId xmlns:a16="http://schemas.microsoft.com/office/drawing/2014/main" id="{24C792ED-0AF0-4E89-BDAE-72B64ADB2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540" y="2152304"/>
              <a:ext cx="1458699" cy="1260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F6C1ACF-77EB-40F3-88EA-619C519150FA}"/>
              </a:ext>
            </a:extLst>
          </p:cNvPr>
          <p:cNvGrpSpPr/>
          <p:nvPr/>
        </p:nvGrpSpPr>
        <p:grpSpPr>
          <a:xfrm>
            <a:off x="3599408" y="3610566"/>
            <a:ext cx="1846997" cy="1455239"/>
            <a:chOff x="9083390" y="3610579"/>
            <a:chExt cx="1846997" cy="1455239"/>
          </a:xfrm>
        </p:grpSpPr>
        <p:pic>
          <p:nvPicPr>
            <p:cNvPr id="14" name="Picture 6">
              <a:extLst>
                <a:ext uri="{FF2B5EF4-FFF2-40B4-BE49-F238E27FC236}">
                  <a16:creationId xmlns:a16="http://schemas.microsoft.com/office/drawing/2014/main" id="{891A5639-750B-471E-9005-344F9D1E2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6CB196-12DC-4C59-9059-41CE13802A92}"/>
                </a:ext>
              </a:extLst>
            </p:cNvPr>
            <p:cNvSpPr txBox="1"/>
            <p:nvPr/>
          </p:nvSpPr>
          <p:spPr>
            <a:xfrm>
              <a:off x="9083390" y="4521053"/>
              <a:ext cx="1846997" cy="544765"/>
            </a:xfrm>
            <a:prstGeom prst="rect">
              <a:avLst/>
            </a:prstGeom>
            <a:noFill/>
          </p:spPr>
          <p:txBody>
            <a:bodyPr wrap="square" lIns="182880" tIns="146304" rIns="182880" bIns="146304" rtlCol="0" anchor="t">
              <a:spAutoFit/>
            </a:bodyPr>
            <a:lstStyle/>
            <a:p>
              <a:pPr>
                <a:lnSpc>
                  <a:spcPct val="90000"/>
                </a:lnSpc>
                <a:spcAft>
                  <a:spcPts val="600"/>
                </a:spcAft>
              </a:pPr>
              <a:r>
                <a:rPr lang="en-US" b="0" i="0" u="none" strike="noStrike" dirty="0">
                  <a:solidFill>
                    <a:srgbClr val="000000"/>
                  </a:solidFill>
                  <a:effectLst/>
                  <a:latin typeface="Calibri"/>
                  <a:cs typeface="Calibri"/>
                </a:rPr>
                <a:t>@</a:t>
              </a:r>
              <a:r>
                <a:rPr lang="en-US" dirty="0">
                  <a:solidFill>
                    <a:srgbClr val="000000"/>
                  </a:solidFill>
                  <a:latin typeface="Calibri"/>
                  <a:cs typeface="Calibri"/>
                </a:rPr>
                <a:t>kendallroden</a:t>
              </a:r>
              <a:r>
                <a:rPr lang="en-US" b="0" i="0" dirty="0">
                  <a:solidFill>
                    <a:srgbClr val="000000"/>
                  </a:solidFill>
                  <a:effectLst/>
                  <a:latin typeface="Calibri"/>
                  <a:cs typeface="Calibri"/>
                </a:rPr>
                <a:t>​</a:t>
              </a:r>
              <a:endParaRPr lang="en-US" dirty="0">
                <a:gradFill>
                  <a:gsLst>
                    <a:gs pos="2917">
                      <a:schemeClr val="tx1"/>
                    </a:gs>
                    <a:gs pos="30000">
                      <a:schemeClr val="tx1"/>
                    </a:gs>
                  </a:gsLst>
                  <a:lin ang="5400000" scaled="0"/>
                </a:gradFill>
                <a:latin typeface="Calibri"/>
                <a:cs typeface="Calibri"/>
              </a:endParaRPr>
            </a:p>
          </p:txBody>
        </p:sp>
      </p:grpSp>
      <p:pic>
        <p:nvPicPr>
          <p:cNvPr id="11" name="Picture 17" descr="A group of people posing for the camera&#10;&#10;Description automatically generated">
            <a:extLst>
              <a:ext uri="{FF2B5EF4-FFF2-40B4-BE49-F238E27FC236}">
                <a16:creationId xmlns:a16="http://schemas.microsoft.com/office/drawing/2014/main" id="{E766DCFF-1798-459B-942D-E91AFE0719CC}"/>
              </a:ext>
            </a:extLst>
          </p:cNvPr>
          <p:cNvPicPr>
            <a:picLocks noChangeAspect="1"/>
          </p:cNvPicPr>
          <p:nvPr/>
        </p:nvPicPr>
        <p:blipFill>
          <a:blip r:embed="rId8"/>
          <a:stretch>
            <a:fillRect/>
          </a:stretch>
        </p:blipFill>
        <p:spPr>
          <a:xfrm>
            <a:off x="1692196" y="3619208"/>
            <a:ext cx="1262358" cy="1247516"/>
          </a:xfrm>
          <a:prstGeom prst="rect">
            <a:avLst/>
          </a:prstGeom>
        </p:spPr>
      </p:pic>
    </p:spTree>
    <p:extLst>
      <p:ext uri="{BB962C8B-B14F-4D97-AF65-F5344CB8AC3E}">
        <p14:creationId xmlns:p14="http://schemas.microsoft.com/office/powerpoint/2010/main" val="1096096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27B8D6-0EC3-4852-8542-75927034C9C8}"/>
              </a:ext>
            </a:extLst>
          </p:cNvPr>
          <p:cNvPicPr>
            <a:picLocks noChangeAspect="1"/>
          </p:cNvPicPr>
          <p:nvPr/>
        </p:nvPicPr>
        <p:blipFill>
          <a:blip r:embed="rId2"/>
          <a:stretch>
            <a:fillRect/>
          </a:stretch>
        </p:blipFill>
        <p:spPr>
          <a:xfrm>
            <a:off x="48594" y="295849"/>
            <a:ext cx="12339287" cy="6402827"/>
          </a:xfrm>
          <a:prstGeom prst="rect">
            <a:avLst/>
          </a:prstGeom>
        </p:spPr>
      </p:pic>
      <p:sp>
        <p:nvSpPr>
          <p:cNvPr id="11" name="Rectangle 10">
            <a:extLst>
              <a:ext uri="{FF2B5EF4-FFF2-40B4-BE49-F238E27FC236}">
                <a16:creationId xmlns:a16="http://schemas.microsoft.com/office/drawing/2014/main" id="{4A0ACCBB-E635-4A13-8F1E-E8A532D31200}"/>
              </a:ext>
            </a:extLst>
          </p:cNvPr>
          <p:cNvSpPr/>
          <p:nvPr/>
        </p:nvSpPr>
        <p:spPr>
          <a:xfrm>
            <a:off x="3446956" y="2064014"/>
            <a:ext cx="1795800" cy="20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841A5F42-C35E-460D-944E-3970A34DAE52}"/>
              </a:ext>
            </a:extLst>
          </p:cNvPr>
          <p:cNvSpPr/>
          <p:nvPr/>
        </p:nvSpPr>
        <p:spPr>
          <a:xfrm>
            <a:off x="3446956" y="2588914"/>
            <a:ext cx="2979240" cy="20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a:extLst>
              <a:ext uri="{FF2B5EF4-FFF2-40B4-BE49-F238E27FC236}">
                <a16:creationId xmlns:a16="http://schemas.microsoft.com/office/drawing/2014/main" id="{EF8D9407-747A-4C9B-9E56-F40164D3887B}"/>
              </a:ext>
            </a:extLst>
          </p:cNvPr>
          <p:cNvSpPr/>
          <p:nvPr/>
        </p:nvSpPr>
        <p:spPr>
          <a:xfrm>
            <a:off x="3883244" y="6317047"/>
            <a:ext cx="8286502" cy="275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87290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CC5A3D-EDF5-4B0D-BBC9-A34BF670F3D1}"/>
              </a:ext>
            </a:extLst>
          </p:cNvPr>
          <p:cNvPicPr>
            <a:picLocks noChangeAspect="1"/>
          </p:cNvPicPr>
          <p:nvPr/>
        </p:nvPicPr>
        <p:blipFill>
          <a:blip r:embed="rId2"/>
          <a:stretch>
            <a:fillRect/>
          </a:stretch>
        </p:blipFill>
        <p:spPr>
          <a:xfrm>
            <a:off x="1719728" y="-1"/>
            <a:ext cx="8997018" cy="6994525"/>
          </a:xfrm>
          <a:prstGeom prst="rect">
            <a:avLst/>
          </a:prstGeom>
        </p:spPr>
      </p:pic>
      <p:sp>
        <p:nvSpPr>
          <p:cNvPr id="8" name="Rectangle 7">
            <a:extLst>
              <a:ext uri="{FF2B5EF4-FFF2-40B4-BE49-F238E27FC236}">
                <a16:creationId xmlns:a16="http://schemas.microsoft.com/office/drawing/2014/main" id="{0A6DDDFB-B569-4D3D-806E-D9541D1BB8BB}"/>
              </a:ext>
            </a:extLst>
          </p:cNvPr>
          <p:cNvSpPr/>
          <p:nvPr/>
        </p:nvSpPr>
        <p:spPr>
          <a:xfrm>
            <a:off x="4140514" y="1352946"/>
            <a:ext cx="1554339" cy="20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602628A9-DF26-4A5D-9619-E8B06F017B18}"/>
              </a:ext>
            </a:extLst>
          </p:cNvPr>
          <p:cNvSpPr/>
          <p:nvPr/>
        </p:nvSpPr>
        <p:spPr>
          <a:xfrm>
            <a:off x="4193040" y="1688469"/>
            <a:ext cx="2207430" cy="20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Rectangle 17">
            <a:extLst>
              <a:ext uri="{FF2B5EF4-FFF2-40B4-BE49-F238E27FC236}">
                <a16:creationId xmlns:a16="http://schemas.microsoft.com/office/drawing/2014/main" id="{F75FC3F4-3E8A-48D6-A214-49A0DF33C6F7}"/>
              </a:ext>
            </a:extLst>
          </p:cNvPr>
          <p:cNvSpPr/>
          <p:nvPr/>
        </p:nvSpPr>
        <p:spPr>
          <a:xfrm>
            <a:off x="4545714" y="6136958"/>
            <a:ext cx="6171031" cy="275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7D49A65C-14B6-4F91-A133-9171AA04AF65}"/>
              </a:ext>
            </a:extLst>
          </p:cNvPr>
          <p:cNvSpPr/>
          <p:nvPr/>
        </p:nvSpPr>
        <p:spPr>
          <a:xfrm>
            <a:off x="2161949" y="7503"/>
            <a:ext cx="4193498" cy="3398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60721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AD641-0EDC-440A-A41D-957413863F91}"/>
              </a:ext>
            </a:extLst>
          </p:cNvPr>
          <p:cNvSpPr>
            <a:spLocks noGrp="1"/>
          </p:cNvSpPr>
          <p:nvPr>
            <p:ph type="title"/>
          </p:nvPr>
        </p:nvSpPr>
        <p:spPr/>
        <p:txBody>
          <a:bodyPr/>
          <a:lstStyle/>
          <a:p>
            <a:r>
              <a:rPr lang="en-US"/>
              <a:t>Deploy an Application </a:t>
            </a:r>
          </a:p>
        </p:txBody>
      </p:sp>
      <p:sp>
        <p:nvSpPr>
          <p:cNvPr id="3" name="Content Placeholder 2">
            <a:extLst>
              <a:ext uri="{FF2B5EF4-FFF2-40B4-BE49-F238E27FC236}">
                <a16:creationId xmlns:a16="http://schemas.microsoft.com/office/drawing/2014/main" id="{D05E3120-3CAF-4BFD-A401-2C9A6EC1C957}"/>
              </a:ext>
            </a:extLst>
          </p:cNvPr>
          <p:cNvSpPr>
            <a:spLocks noGrp="1"/>
          </p:cNvSpPr>
          <p:nvPr>
            <p:ph idx="1"/>
          </p:nvPr>
        </p:nvSpPr>
        <p:spPr>
          <a:xfrm>
            <a:off x="855768" y="1861968"/>
            <a:ext cx="10953801" cy="4437962"/>
          </a:xfrm>
        </p:spPr>
        <p:txBody>
          <a:bodyPr>
            <a:normAutofit/>
          </a:bodyPr>
          <a:lstStyle/>
          <a:p>
            <a:r>
              <a:rPr lang="en-US" err="1"/>
              <a:t>az</a:t>
            </a:r>
            <a:r>
              <a:rPr lang="en-US"/>
              <a:t> </a:t>
            </a:r>
            <a:r>
              <a:rPr lang="en-US" err="1"/>
              <a:t>aks</a:t>
            </a:r>
            <a:r>
              <a:rPr lang="en-US"/>
              <a:t> get-credentials -n </a:t>
            </a:r>
            <a:r>
              <a:rPr lang="en-US" b="1" err="1"/>
              <a:t>myCluster</a:t>
            </a:r>
            <a:r>
              <a:rPr lang="en-US"/>
              <a:t> -g </a:t>
            </a:r>
            <a:r>
              <a:rPr lang="en-US" b="1"/>
              <a:t>myResourceGroup1</a:t>
            </a:r>
          </a:p>
          <a:p>
            <a:r>
              <a:rPr lang="en-US"/>
              <a:t>Get credentials of your cluster</a:t>
            </a:r>
          </a:p>
          <a:p>
            <a:endParaRPr lang="en-US"/>
          </a:p>
          <a:p>
            <a:r>
              <a:rPr lang="en-US" err="1"/>
              <a:t>kubectl</a:t>
            </a:r>
            <a:r>
              <a:rPr lang="en-US"/>
              <a:t> apply -f </a:t>
            </a:r>
            <a:r>
              <a:rPr lang="en-US" b="1"/>
              <a:t>https://raw.githubusercontent.com/Azure/application-gateway-kubernetes-ingress/master/docs/examples/aspnetapp.yaml</a:t>
            </a:r>
          </a:p>
          <a:p>
            <a:r>
              <a:rPr lang="en-US"/>
              <a:t>Deploy a sample application on the cluster </a:t>
            </a:r>
          </a:p>
          <a:p>
            <a:endParaRPr lang="en-US"/>
          </a:p>
          <a:p>
            <a:r>
              <a:rPr lang="en-US" err="1"/>
              <a:t>kubectl</a:t>
            </a:r>
            <a:r>
              <a:rPr lang="en-US"/>
              <a:t> get ingress</a:t>
            </a:r>
          </a:p>
          <a:p>
            <a:r>
              <a:rPr lang="en-US"/>
              <a:t>Check IP matches frontend IP of Application Gateway </a:t>
            </a:r>
          </a:p>
        </p:txBody>
      </p:sp>
    </p:spTree>
    <p:extLst>
      <p:ext uri="{BB962C8B-B14F-4D97-AF65-F5344CB8AC3E}">
        <p14:creationId xmlns:p14="http://schemas.microsoft.com/office/powerpoint/2010/main" val="3353686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50A517-41D7-48DC-B4A6-54AAA563DE72}"/>
              </a:ext>
            </a:extLst>
          </p:cNvPr>
          <p:cNvPicPr>
            <a:picLocks noChangeAspect="1"/>
          </p:cNvPicPr>
          <p:nvPr/>
        </p:nvPicPr>
        <p:blipFill>
          <a:blip r:embed="rId2"/>
          <a:stretch>
            <a:fillRect/>
          </a:stretch>
        </p:blipFill>
        <p:spPr>
          <a:xfrm>
            <a:off x="121464" y="1097417"/>
            <a:ext cx="12193547" cy="4799691"/>
          </a:xfrm>
          <a:prstGeom prst="rect">
            <a:avLst/>
          </a:prstGeom>
        </p:spPr>
      </p:pic>
      <p:sp>
        <p:nvSpPr>
          <p:cNvPr id="7" name="Rectangle 6">
            <a:extLst>
              <a:ext uri="{FF2B5EF4-FFF2-40B4-BE49-F238E27FC236}">
                <a16:creationId xmlns:a16="http://schemas.microsoft.com/office/drawing/2014/main" id="{3C3216B2-656B-4D14-A51A-5641C7503F8D}"/>
              </a:ext>
            </a:extLst>
          </p:cNvPr>
          <p:cNvSpPr/>
          <p:nvPr/>
        </p:nvSpPr>
        <p:spPr>
          <a:xfrm>
            <a:off x="3490907" y="4311550"/>
            <a:ext cx="1854756" cy="20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AD432CCE-25D6-4ED3-A094-7893CBD7C507}"/>
              </a:ext>
            </a:extLst>
          </p:cNvPr>
          <p:cNvSpPr/>
          <p:nvPr/>
        </p:nvSpPr>
        <p:spPr>
          <a:xfrm>
            <a:off x="3490907" y="4868766"/>
            <a:ext cx="2877404" cy="20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Rectangle 16">
            <a:extLst>
              <a:ext uri="{FF2B5EF4-FFF2-40B4-BE49-F238E27FC236}">
                <a16:creationId xmlns:a16="http://schemas.microsoft.com/office/drawing/2014/main" id="{78727F8A-4922-4BCE-9937-FA3B289AAC2D}"/>
              </a:ext>
            </a:extLst>
          </p:cNvPr>
          <p:cNvSpPr/>
          <p:nvPr/>
        </p:nvSpPr>
        <p:spPr>
          <a:xfrm>
            <a:off x="3490907" y="5506647"/>
            <a:ext cx="2124890" cy="2694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9" name="Rectangle 18">
            <a:extLst>
              <a:ext uri="{FF2B5EF4-FFF2-40B4-BE49-F238E27FC236}">
                <a16:creationId xmlns:a16="http://schemas.microsoft.com/office/drawing/2014/main" id="{3D1C14B6-8862-4238-BB73-264EBB559440}"/>
              </a:ext>
            </a:extLst>
          </p:cNvPr>
          <p:cNvSpPr/>
          <p:nvPr/>
        </p:nvSpPr>
        <p:spPr>
          <a:xfrm>
            <a:off x="7994203" y="3771148"/>
            <a:ext cx="953240" cy="2422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121543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7E5BCC-0C54-4D4B-8CB2-C83A605A3870}"/>
              </a:ext>
            </a:extLst>
          </p:cNvPr>
          <p:cNvPicPr>
            <a:picLocks noChangeAspect="1"/>
          </p:cNvPicPr>
          <p:nvPr/>
        </p:nvPicPr>
        <p:blipFill>
          <a:blip r:embed="rId2"/>
          <a:stretch>
            <a:fillRect/>
          </a:stretch>
        </p:blipFill>
        <p:spPr>
          <a:xfrm>
            <a:off x="234408" y="280503"/>
            <a:ext cx="6140495" cy="709266"/>
          </a:xfrm>
          <a:prstGeom prst="rect">
            <a:avLst/>
          </a:prstGeom>
        </p:spPr>
      </p:pic>
      <p:sp>
        <p:nvSpPr>
          <p:cNvPr id="11" name="Rectangle 10">
            <a:extLst>
              <a:ext uri="{FF2B5EF4-FFF2-40B4-BE49-F238E27FC236}">
                <a16:creationId xmlns:a16="http://schemas.microsoft.com/office/drawing/2014/main" id="{639C2E59-6BB5-472E-B984-690BD41220BB}"/>
              </a:ext>
            </a:extLst>
          </p:cNvPr>
          <p:cNvSpPr/>
          <p:nvPr/>
        </p:nvSpPr>
        <p:spPr>
          <a:xfrm>
            <a:off x="3304655" y="720355"/>
            <a:ext cx="1481446" cy="2694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5" name="Picture 14">
            <a:extLst>
              <a:ext uri="{FF2B5EF4-FFF2-40B4-BE49-F238E27FC236}">
                <a16:creationId xmlns:a16="http://schemas.microsoft.com/office/drawing/2014/main" id="{6976E2FE-22A2-45AB-B5D6-481EE42C5E55}"/>
              </a:ext>
            </a:extLst>
          </p:cNvPr>
          <p:cNvPicPr>
            <a:picLocks noChangeAspect="1"/>
          </p:cNvPicPr>
          <p:nvPr/>
        </p:nvPicPr>
        <p:blipFill>
          <a:blip r:embed="rId3"/>
          <a:stretch>
            <a:fillRect/>
          </a:stretch>
        </p:blipFill>
        <p:spPr>
          <a:xfrm>
            <a:off x="234408" y="1154619"/>
            <a:ext cx="10046317" cy="4994010"/>
          </a:xfrm>
          <a:prstGeom prst="rect">
            <a:avLst/>
          </a:prstGeom>
        </p:spPr>
      </p:pic>
      <p:sp>
        <p:nvSpPr>
          <p:cNvPr id="17" name="Rectangle 16">
            <a:extLst>
              <a:ext uri="{FF2B5EF4-FFF2-40B4-BE49-F238E27FC236}">
                <a16:creationId xmlns:a16="http://schemas.microsoft.com/office/drawing/2014/main" id="{8CAE1067-AC07-4AB4-AFFF-BB1270CB8742}"/>
              </a:ext>
            </a:extLst>
          </p:cNvPr>
          <p:cNvSpPr/>
          <p:nvPr/>
        </p:nvSpPr>
        <p:spPr>
          <a:xfrm>
            <a:off x="2829778" y="1563986"/>
            <a:ext cx="1055879" cy="2694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986695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2E83-3CAD-4E2F-BC14-B0AD0F576EC7}"/>
              </a:ext>
            </a:extLst>
          </p:cNvPr>
          <p:cNvSpPr>
            <a:spLocks noGrp="1"/>
          </p:cNvSpPr>
          <p:nvPr>
            <p:ph type="title"/>
          </p:nvPr>
        </p:nvSpPr>
        <p:spPr/>
        <p:txBody>
          <a:bodyPr/>
          <a:lstStyle/>
          <a:p>
            <a:r>
              <a:rPr lang="en-US" b="1"/>
              <a:t>Roadmap</a:t>
            </a:r>
          </a:p>
        </p:txBody>
      </p:sp>
      <p:sp>
        <p:nvSpPr>
          <p:cNvPr id="3" name="Content Placeholder 2">
            <a:extLst>
              <a:ext uri="{FF2B5EF4-FFF2-40B4-BE49-F238E27FC236}">
                <a16:creationId xmlns:a16="http://schemas.microsoft.com/office/drawing/2014/main" id="{4B89E8F8-A9D0-4A6C-B713-482FB8F35687}"/>
              </a:ext>
            </a:extLst>
          </p:cNvPr>
          <p:cNvSpPr>
            <a:spLocks noGrp="1"/>
          </p:cNvSpPr>
          <p:nvPr>
            <p:ph idx="1"/>
          </p:nvPr>
        </p:nvSpPr>
        <p:spPr/>
        <p:txBody>
          <a:bodyPr vert="horz" wrap="square" lIns="93260" tIns="46630" rIns="93260" bIns="46630" rtlCol="0" anchor="t">
            <a:normAutofit fontScale="92500" lnSpcReduction="20000"/>
          </a:bodyPr>
          <a:lstStyle/>
          <a:p>
            <a:r>
              <a:rPr lang="en-US"/>
              <a:t>AKS Add-on GA </a:t>
            </a:r>
          </a:p>
          <a:p>
            <a:r>
              <a:rPr lang="en-US"/>
              <a:t>Header rewrite + URL rewrite parity </a:t>
            </a:r>
          </a:p>
          <a:p>
            <a:r>
              <a:rPr lang="en-US"/>
              <a:t>Faster updates (AKS updates applied to AppGW)</a:t>
            </a:r>
          </a:p>
          <a:p>
            <a:r>
              <a:rPr lang="en-US">
                <a:cs typeface="Calibri" panose="020F0502020204030204"/>
              </a:rPr>
              <a:t>Release 1.4.0 coming soon</a:t>
            </a:r>
          </a:p>
          <a:p>
            <a:endParaRPr lang="en-US"/>
          </a:p>
          <a:p>
            <a:r>
              <a:rPr lang="en-US" b="1"/>
              <a:t>GitHub: </a:t>
            </a:r>
            <a:r>
              <a:rPr lang="en-US"/>
              <a:t>aka.ms/</a:t>
            </a:r>
            <a:r>
              <a:rPr lang="en-US" err="1"/>
              <a:t>agic</a:t>
            </a:r>
            <a:r>
              <a:rPr lang="en-US"/>
              <a:t>/</a:t>
            </a:r>
            <a:r>
              <a:rPr lang="en-US" err="1"/>
              <a:t>github</a:t>
            </a:r>
            <a:endParaRPr lang="en-US"/>
          </a:p>
          <a:p>
            <a:r>
              <a:rPr lang="en-US" b="1"/>
              <a:t>Roadmap: </a:t>
            </a:r>
            <a:r>
              <a:rPr lang="en-US"/>
              <a:t>aka.ms/</a:t>
            </a:r>
            <a:r>
              <a:rPr lang="en-US" err="1"/>
              <a:t>agic</a:t>
            </a:r>
            <a:r>
              <a:rPr lang="en-US"/>
              <a:t>/roadmap</a:t>
            </a:r>
          </a:p>
          <a:p>
            <a:r>
              <a:rPr lang="en-US" b="1"/>
              <a:t>Documentation: </a:t>
            </a:r>
            <a:r>
              <a:rPr lang="en-US"/>
              <a:t>aka.ms/</a:t>
            </a:r>
            <a:r>
              <a:rPr lang="en-US" err="1"/>
              <a:t>aks</a:t>
            </a:r>
            <a:r>
              <a:rPr lang="en-US"/>
              <a:t>/</a:t>
            </a:r>
            <a:r>
              <a:rPr lang="en-US" err="1"/>
              <a:t>agic</a:t>
            </a:r>
            <a:endParaRPr lang="en-US"/>
          </a:p>
          <a:p>
            <a:endParaRPr lang="en-US"/>
          </a:p>
        </p:txBody>
      </p:sp>
    </p:spTree>
    <p:extLst>
      <p:ext uri="{BB962C8B-B14F-4D97-AF65-F5344CB8AC3E}">
        <p14:creationId xmlns:p14="http://schemas.microsoft.com/office/powerpoint/2010/main" val="206588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CB65-1FAF-4580-830E-F684EDD1A60C}"/>
              </a:ext>
            </a:extLst>
          </p:cNvPr>
          <p:cNvSpPr>
            <a:spLocks noGrp="1"/>
          </p:cNvSpPr>
          <p:nvPr>
            <p:ph type="title"/>
          </p:nvPr>
        </p:nvSpPr>
        <p:spPr/>
        <p:txBody>
          <a:bodyPr/>
          <a:lstStyle/>
          <a:p>
            <a:r>
              <a:rPr lang="en-US" dirty="0"/>
              <a:t>Why AKS Office Hours?</a:t>
            </a:r>
          </a:p>
        </p:txBody>
      </p:sp>
      <p:sp>
        <p:nvSpPr>
          <p:cNvPr id="3" name="Content Placeholder 2">
            <a:extLst>
              <a:ext uri="{FF2B5EF4-FFF2-40B4-BE49-F238E27FC236}">
                <a16:creationId xmlns:a16="http://schemas.microsoft.com/office/drawing/2014/main" id="{9085FA61-120C-411D-A67E-F84BFAA746A0}"/>
              </a:ext>
            </a:extLst>
          </p:cNvPr>
          <p:cNvSpPr>
            <a:spLocks noGrp="1"/>
          </p:cNvSpPr>
          <p:nvPr>
            <p:ph idx="1"/>
          </p:nvPr>
        </p:nvSpPr>
        <p:spPr>
          <a:xfrm>
            <a:off x="465137" y="1853742"/>
            <a:ext cx="11533187" cy="3035896"/>
          </a:xfrm>
        </p:spPr>
        <p:txBody>
          <a:bodyPr vert="horz" wrap="square" lIns="0" tIns="91440" rIns="146304" bIns="91440" rtlCol="0" anchor="t">
            <a:spAutoFit/>
          </a:bodyPr>
          <a:lstStyle/>
          <a:p>
            <a:pPr marL="342900" indent="-342900">
              <a:lnSpc>
                <a:spcPct val="200000"/>
              </a:lnSpc>
              <a:buFont typeface="Arial" panose="020B0604020202020204" pitchFamily="34" charset="0"/>
              <a:buChar char="•"/>
            </a:pPr>
            <a:r>
              <a:rPr lang="en-US" b="0" i="0" dirty="0">
                <a:solidFill>
                  <a:srgbClr val="24292E"/>
                </a:solidFill>
                <a:effectLst/>
                <a:latin typeface="-apple-system"/>
              </a:rPr>
              <a:t>Provide AKS customers with updates pertaining to AKS and the Cloud Native </a:t>
            </a:r>
            <a:r>
              <a:rPr lang="en-US" dirty="0">
                <a:solidFill>
                  <a:srgbClr val="24292E"/>
                </a:solidFill>
                <a:latin typeface="-apple-system"/>
              </a:rPr>
              <a:t>Ecosystem </a:t>
            </a:r>
            <a:endParaRPr lang="en-US" dirty="0">
              <a:solidFill>
                <a:srgbClr val="3C3C41"/>
              </a:solidFill>
              <a:latin typeface="Segoe UI Semibold"/>
              <a:cs typeface="Segoe UI Semibold"/>
            </a:endParaRPr>
          </a:p>
          <a:p>
            <a:pPr marL="342900" indent="-342900">
              <a:lnSpc>
                <a:spcPct val="200000"/>
              </a:lnSpc>
              <a:buFont typeface="Arial" panose="020B0604020202020204" pitchFamily="34" charset="0"/>
              <a:buChar char="•"/>
            </a:pPr>
            <a:r>
              <a:rPr lang="en-US" dirty="0">
                <a:solidFill>
                  <a:srgbClr val="24292E"/>
                </a:solidFill>
                <a:latin typeface="-apple-system"/>
              </a:rPr>
              <a:t>Host</a:t>
            </a:r>
            <a:r>
              <a:rPr lang="en-US" b="0" i="0" dirty="0">
                <a:solidFill>
                  <a:srgbClr val="24292E"/>
                </a:solidFill>
                <a:effectLst/>
                <a:latin typeface="-apple-system"/>
              </a:rPr>
              <a:t> a short talk and/or demo on Cloud Native technologies related to Kubernetes and AKS</a:t>
            </a:r>
            <a:endParaRPr lang="en-US" b="0" i="0" dirty="0">
              <a:solidFill>
                <a:srgbClr val="3C3C41"/>
              </a:solidFill>
              <a:effectLst/>
              <a:latin typeface="Segoe UI Semibold"/>
              <a:cs typeface="Segoe UI Semibold"/>
            </a:endParaRPr>
          </a:p>
          <a:p>
            <a:pPr marL="342900" indent="-342900" algn="l">
              <a:lnSpc>
                <a:spcPct val="200000"/>
              </a:lnSpc>
              <a:buFont typeface="Arial" panose="020B0604020202020204" pitchFamily="34" charset="0"/>
              <a:buChar char="•"/>
            </a:pPr>
            <a:r>
              <a:rPr lang="en-US" b="0" i="0" dirty="0">
                <a:solidFill>
                  <a:srgbClr val="24292E"/>
                </a:solidFill>
                <a:effectLst/>
                <a:latin typeface="-apple-system"/>
              </a:rPr>
              <a:t>Collect feedback from customers on issues, blockers, use cases, and questions related to AKS</a:t>
            </a:r>
          </a:p>
          <a:p>
            <a:pPr marL="342900" indent="-342900">
              <a:lnSpc>
                <a:spcPct val="200000"/>
              </a:lnSpc>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FF73E28C-D01B-4447-A3AE-41E2B4CCFE5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046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1E6-65A6-41D7-9456-0D14B2DF6E3F}"/>
              </a:ext>
            </a:extLst>
          </p:cNvPr>
          <p:cNvSpPr>
            <a:spLocks noGrp="1"/>
          </p:cNvSpPr>
          <p:nvPr>
            <p:ph type="title"/>
          </p:nvPr>
        </p:nvSpPr>
        <p:spPr/>
        <p:txBody>
          <a:bodyPr/>
          <a:lstStyle/>
          <a:p>
            <a:r>
              <a:rPr lang="en-US" dirty="0"/>
              <a:t>What to expect </a:t>
            </a:r>
          </a:p>
        </p:txBody>
      </p:sp>
      <p:sp>
        <p:nvSpPr>
          <p:cNvPr id="4" name="Footer Placeholder 3">
            <a:extLst>
              <a:ext uri="{FF2B5EF4-FFF2-40B4-BE49-F238E27FC236}">
                <a16:creationId xmlns:a16="http://schemas.microsoft.com/office/drawing/2014/main" id="{C589577F-C742-4933-986C-F829EE707507}"/>
              </a:ext>
            </a:extLst>
          </p:cNvPr>
          <p:cNvSpPr>
            <a:spLocks noGrp="1"/>
          </p:cNvSpPr>
          <p:nvPr>
            <p:ph type="ftr" sz="quarter" idx="11"/>
          </p:nvPr>
        </p:nvSpPr>
        <p:spPr/>
        <p:txBody>
          <a:bodyPr/>
          <a:lstStyle/>
          <a:p>
            <a:endParaRPr lang="en-US"/>
          </a:p>
        </p:txBody>
      </p:sp>
      <p:sp>
        <p:nvSpPr>
          <p:cNvPr id="16" name="Content Placeholder 15">
            <a:extLst>
              <a:ext uri="{FF2B5EF4-FFF2-40B4-BE49-F238E27FC236}">
                <a16:creationId xmlns:a16="http://schemas.microsoft.com/office/drawing/2014/main" id="{323B7D57-8E1A-4E35-B275-CD6BABE3F35F}"/>
              </a:ext>
            </a:extLst>
          </p:cNvPr>
          <p:cNvSpPr>
            <a:spLocks noGrp="1"/>
          </p:cNvSpPr>
          <p:nvPr>
            <p:ph idx="1"/>
          </p:nvPr>
        </p:nvSpPr>
        <p:spPr>
          <a:xfrm>
            <a:off x="466930" y="1295544"/>
            <a:ext cx="11725822" cy="4247317"/>
          </a:xfrm>
        </p:spPr>
        <p:txBody>
          <a:bodyPr vert="horz" wrap="square" lIns="0" tIns="91440" rIns="146304" bIns="91440" rtlCol="0" anchor="t">
            <a:spAutoFit/>
          </a:bodyPr>
          <a:lstStyle/>
          <a:p>
            <a:pPr algn="l"/>
            <a:r>
              <a:rPr lang="en-US" b="0" i="0" dirty="0">
                <a:solidFill>
                  <a:schemeClr val="tx2"/>
                </a:solidFill>
                <a:effectLst/>
                <a:latin typeface="-apple-system"/>
              </a:rPr>
              <a:t>Call agenda</a:t>
            </a:r>
          </a:p>
          <a:p>
            <a:pPr marL="342900" indent="-342900" algn="l">
              <a:buFont typeface="Arial" panose="020B0604020202020204" pitchFamily="34" charset="0"/>
              <a:buChar char="•"/>
            </a:pPr>
            <a:r>
              <a:rPr lang="en-US" b="0" i="0" dirty="0">
                <a:solidFill>
                  <a:srgbClr val="24292E"/>
                </a:solidFill>
                <a:effectLst/>
                <a:latin typeface="-apple-system"/>
              </a:rPr>
              <a:t>5-10 minutes: Welcome, followed by AKS and ecosystem updates</a:t>
            </a:r>
          </a:p>
          <a:p>
            <a:pPr marL="342900" indent="-342900" algn="l">
              <a:buFont typeface="Arial" panose="020B0604020202020204" pitchFamily="34" charset="0"/>
              <a:buChar char="•"/>
            </a:pPr>
            <a:r>
              <a:rPr lang="en-US" b="0" i="0" dirty="0">
                <a:solidFill>
                  <a:srgbClr val="24292E"/>
                </a:solidFill>
                <a:effectLst/>
                <a:latin typeface="-apple-system"/>
              </a:rPr>
              <a:t>20-30 minutes: AGIC add-on with Cat Yao and </a:t>
            </a:r>
            <a:r>
              <a:rPr lang="en-US" b="0" i="0" dirty="0" err="1">
                <a:solidFill>
                  <a:srgbClr val="24292E"/>
                </a:solidFill>
                <a:effectLst/>
                <a:latin typeface="-apple-system"/>
              </a:rPr>
              <a:t>Akshay</a:t>
            </a:r>
            <a:r>
              <a:rPr lang="en-US" b="0" i="0" dirty="0">
                <a:solidFill>
                  <a:srgbClr val="24292E"/>
                </a:solidFill>
                <a:effectLst/>
                <a:latin typeface="-apple-system"/>
              </a:rPr>
              <a:t> Gupta</a:t>
            </a:r>
          </a:p>
          <a:p>
            <a:pPr marL="342900" indent="-342900" algn="l">
              <a:buFont typeface="Arial" panose="020B0604020202020204" pitchFamily="34" charset="0"/>
              <a:buChar char="•"/>
            </a:pPr>
            <a:r>
              <a:rPr lang="en-US" b="0" i="0" dirty="0">
                <a:solidFill>
                  <a:srgbClr val="24292E"/>
                </a:solidFill>
                <a:effectLst/>
                <a:latin typeface="-apple-system"/>
              </a:rPr>
              <a:t>20-30 minutes: “Ask us anything” and customer feedback discussion</a:t>
            </a:r>
          </a:p>
          <a:p>
            <a:endParaRPr lang="en-US" dirty="0"/>
          </a:p>
          <a:p>
            <a:r>
              <a:rPr lang="en-US" dirty="0">
                <a:solidFill>
                  <a:schemeClr val="tx2"/>
                </a:solidFill>
              </a:rPr>
              <a:t>Keep in mind</a:t>
            </a:r>
          </a:p>
          <a:p>
            <a:pPr marL="342900" indent="-342900">
              <a:buFont typeface="Arial" panose="020B0604020202020204" pitchFamily="34" charset="0"/>
              <a:buChar char="•"/>
            </a:pPr>
            <a:r>
              <a:rPr lang="en-US" dirty="0">
                <a:solidFill>
                  <a:srgbClr val="000000"/>
                </a:solidFill>
              </a:rPr>
              <a:t>We want two-way interaction, but please stay on mute when you are not speaking</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Office hours are hosted primarily by the GBB team, with the support of the PG</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Recordings and content will be available post-call, barring any technical difficulties </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Contact us with thoughts, ideas or questions (</a:t>
            </a:r>
            <a:r>
              <a:rPr lang="en-US" dirty="0">
                <a:solidFill>
                  <a:srgbClr val="000000"/>
                </a:solidFill>
                <a:hlinkClick r:id="rId2"/>
              </a:rPr>
              <a:t>aksofficehours@microsoft.com</a:t>
            </a:r>
            <a:r>
              <a:rPr lang="en-US" dirty="0">
                <a:solidFill>
                  <a:srgbClr val="000000"/>
                </a:solidFill>
              </a:rPr>
              <a:t>)</a:t>
            </a:r>
            <a:endParaRPr lang="en-US" dirty="0">
              <a:solidFill>
                <a:srgbClr val="000000"/>
              </a:solidFill>
              <a:cs typeface="Segoe UI Semibold"/>
            </a:endParaRPr>
          </a:p>
        </p:txBody>
      </p:sp>
    </p:spTree>
    <p:extLst>
      <p:ext uri="{BB962C8B-B14F-4D97-AF65-F5344CB8AC3E}">
        <p14:creationId xmlns:p14="http://schemas.microsoft.com/office/powerpoint/2010/main" val="672942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AKS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16774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6450-C4FC-43A5-B752-2D0BB020FA51}"/>
              </a:ext>
            </a:extLst>
          </p:cNvPr>
          <p:cNvSpPr>
            <a:spLocks noGrp="1"/>
          </p:cNvSpPr>
          <p:nvPr>
            <p:ph type="title"/>
          </p:nvPr>
        </p:nvSpPr>
        <p:spPr/>
        <p:txBody>
          <a:bodyPr/>
          <a:lstStyle/>
          <a:p>
            <a:r>
              <a:rPr lang="en-US" dirty="0"/>
              <a:t>AKS Updates</a:t>
            </a:r>
          </a:p>
        </p:txBody>
      </p:sp>
      <p:sp>
        <p:nvSpPr>
          <p:cNvPr id="3" name="Content Placeholder 2">
            <a:extLst>
              <a:ext uri="{FF2B5EF4-FFF2-40B4-BE49-F238E27FC236}">
                <a16:creationId xmlns:a16="http://schemas.microsoft.com/office/drawing/2014/main" id="{A1547A48-BE11-4004-802F-A20B56950954}"/>
              </a:ext>
            </a:extLst>
          </p:cNvPr>
          <p:cNvSpPr>
            <a:spLocks noGrp="1"/>
          </p:cNvSpPr>
          <p:nvPr>
            <p:ph idx="1"/>
          </p:nvPr>
        </p:nvSpPr>
        <p:spPr>
          <a:xfrm>
            <a:off x="451643" y="1397477"/>
            <a:ext cx="11533187" cy="5447645"/>
          </a:xfrm>
        </p:spPr>
        <p:txBody>
          <a:bodyPr/>
          <a:lstStyle/>
          <a:p>
            <a:pPr marL="285750" indent="-285750">
              <a:buFont typeface="Arial" panose="020B0604020202020204" pitchFamily="34" charset="0"/>
              <a:buChar char="•"/>
            </a:pPr>
            <a:r>
              <a:rPr lang="en-US" sz="1800" dirty="0"/>
              <a:t>The Azure Kubernetes Service pod security policy (preview) feature will be retired on May 31st, 2021.</a:t>
            </a:r>
          </a:p>
          <a:p>
            <a:pPr marL="285750" indent="-285750">
              <a:buFont typeface="Arial" panose="020B0604020202020204" pitchFamily="34" charset="0"/>
              <a:buChar char="•"/>
            </a:pPr>
            <a:r>
              <a:rPr lang="en-US" sz="1800" dirty="0"/>
              <a:t>AKS now supports every CPU-based SKU dynamically. This means that every new CPU-based SKU is automatically supported by AKS so long they're not on the restrictions list.</a:t>
            </a:r>
          </a:p>
          <a:p>
            <a:endParaRPr lang="en-US" sz="1800" dirty="0"/>
          </a:p>
          <a:p>
            <a:pPr marL="285750" indent="-285750">
              <a:buFont typeface="Arial" panose="020B0604020202020204" pitchFamily="34" charset="0"/>
              <a:buChar char="•"/>
            </a:pPr>
            <a:r>
              <a:rPr lang="en-US" sz="1800" dirty="0"/>
              <a:t>AKS Cluster Auto-Scaler now exposes the max-node-provision-time and priority properties.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AKS now supports Custom Node Configuration in Public Preview.</a:t>
            </a:r>
          </a:p>
          <a:p>
            <a:endParaRPr lang="en-US" sz="1800" dirty="0"/>
          </a:p>
          <a:p>
            <a:pPr marL="285750" indent="-285750">
              <a:buFont typeface="Arial" panose="020B0604020202020204" pitchFamily="34" charset="0"/>
              <a:buChar char="•"/>
            </a:pPr>
            <a:r>
              <a:rPr lang="en-US" sz="1800" dirty="0"/>
              <a:t>AKS now supports Private Clusters created with no Private DNS zone, deferring all DNS to an enterprise-managed DNS server.</a:t>
            </a:r>
          </a:p>
          <a:p>
            <a:endParaRPr lang="en-US" sz="1800" dirty="0"/>
          </a:p>
          <a:p>
            <a:pPr marL="285750" indent="-285750">
              <a:buFont typeface="Arial" panose="020B0604020202020204" pitchFamily="34" charset="0"/>
              <a:buChar char="•"/>
            </a:pPr>
            <a:r>
              <a:rPr lang="en-US" sz="1800" dirty="0"/>
              <a:t>You can create a cluster like this by using --private-</a:t>
            </a:r>
            <a:r>
              <a:rPr lang="en-US" sz="1800" dirty="0" err="1"/>
              <a:t>dns</a:t>
            </a:r>
            <a:r>
              <a:rPr lang="en-US" sz="1800" dirty="0"/>
              <a:t>-zone none, and making sure your custom DNS server is on the cluster subnet and contains all necessary entries including the API server endpoint IP (you can add after the cluster is created).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solidFill>
                  <a:schemeClr val="tx1">
                    <a:lumMod val="50000"/>
                  </a:schemeClr>
                </a:solidFill>
              </a:rPr>
              <a:t>Azure AD Pod Identity Add-on is now in public preview.</a:t>
            </a:r>
          </a:p>
          <a:p>
            <a:pPr marL="285750" indent="-285750">
              <a:buFont typeface="Arial" panose="020B0604020202020204" pitchFamily="34" charset="0"/>
              <a:buChar char="•"/>
            </a:pPr>
            <a:endParaRPr lang="en-US" sz="1800" dirty="0">
              <a:solidFill>
                <a:schemeClr val="tx1">
                  <a:lumMod val="50000"/>
                </a:schemeClr>
              </a:solidFill>
            </a:endParaRPr>
          </a:p>
          <a:p>
            <a:pPr marL="285750" indent="-285750">
              <a:buFont typeface="Arial" panose="020B0604020202020204" pitchFamily="34" charset="0"/>
              <a:buChar char="•"/>
            </a:pPr>
            <a:r>
              <a:rPr lang="en-US" sz="1800" dirty="0">
                <a:solidFill>
                  <a:schemeClr val="tx1">
                    <a:lumMod val="50000"/>
                  </a:schemeClr>
                </a:solidFill>
              </a:rPr>
              <a:t>Kubernetes 1.20 Preview</a:t>
            </a:r>
          </a:p>
          <a:p>
            <a:pPr marL="285750" indent="-285750">
              <a:buFont typeface="Arial" panose="020B0604020202020204" pitchFamily="34" charset="0"/>
              <a:buChar char="•"/>
            </a:pPr>
            <a:endParaRPr lang="en-US" sz="1800" dirty="0"/>
          </a:p>
        </p:txBody>
      </p:sp>
      <p:sp>
        <p:nvSpPr>
          <p:cNvPr id="4" name="Footer Placeholder 3">
            <a:extLst>
              <a:ext uri="{FF2B5EF4-FFF2-40B4-BE49-F238E27FC236}">
                <a16:creationId xmlns:a16="http://schemas.microsoft.com/office/drawing/2014/main" id="{40790BE4-4B2D-42E9-8887-46F2ED8FE1F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82872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Ecosystem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39658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3EC7-46DD-4954-962B-C61DCC3F6998}"/>
              </a:ext>
            </a:extLst>
          </p:cNvPr>
          <p:cNvSpPr>
            <a:spLocks noGrp="1"/>
          </p:cNvSpPr>
          <p:nvPr>
            <p:ph type="title"/>
          </p:nvPr>
        </p:nvSpPr>
        <p:spPr/>
        <p:txBody>
          <a:bodyPr/>
          <a:lstStyle/>
          <a:p>
            <a:r>
              <a:rPr lang="en-US" dirty="0"/>
              <a:t>Ecosystem Updates</a:t>
            </a:r>
          </a:p>
        </p:txBody>
      </p:sp>
      <p:pic>
        <p:nvPicPr>
          <p:cNvPr id="6" name="Content Placeholder 5">
            <a:extLst>
              <a:ext uri="{FF2B5EF4-FFF2-40B4-BE49-F238E27FC236}">
                <a16:creationId xmlns:a16="http://schemas.microsoft.com/office/drawing/2014/main" id="{92BCAE14-A8D9-4A38-9065-D00176DD4EE7}"/>
              </a:ext>
            </a:extLst>
          </p:cNvPr>
          <p:cNvPicPr>
            <a:picLocks noGrp="1" noChangeAspect="1"/>
          </p:cNvPicPr>
          <p:nvPr>
            <p:ph idx="1"/>
          </p:nvPr>
        </p:nvPicPr>
        <p:blipFill>
          <a:blip r:embed="rId2"/>
          <a:stretch>
            <a:fillRect/>
          </a:stretch>
        </p:blipFill>
        <p:spPr>
          <a:xfrm>
            <a:off x="292000" y="1259245"/>
            <a:ext cx="4372123" cy="1762513"/>
          </a:xfrm>
        </p:spPr>
      </p:pic>
      <p:sp>
        <p:nvSpPr>
          <p:cNvPr id="4" name="Footer Placeholder 3">
            <a:extLst>
              <a:ext uri="{FF2B5EF4-FFF2-40B4-BE49-F238E27FC236}">
                <a16:creationId xmlns:a16="http://schemas.microsoft.com/office/drawing/2014/main" id="{9D47C986-7B76-4112-81CC-13A8F452C43F}"/>
              </a:ext>
            </a:extLst>
          </p:cNvPr>
          <p:cNvSpPr>
            <a:spLocks noGrp="1"/>
          </p:cNvSpPr>
          <p:nvPr>
            <p:ph type="ftr" sz="quarter" idx="11"/>
          </p:nvPr>
        </p:nvSpPr>
        <p:spPr/>
        <p:txBody>
          <a:bodyPr/>
          <a:lstStyle/>
          <a:p>
            <a:endParaRPr lang="en-US"/>
          </a:p>
        </p:txBody>
      </p:sp>
      <p:sp>
        <p:nvSpPr>
          <p:cNvPr id="7" name="TextBox 6">
            <a:extLst>
              <a:ext uri="{FF2B5EF4-FFF2-40B4-BE49-F238E27FC236}">
                <a16:creationId xmlns:a16="http://schemas.microsoft.com/office/drawing/2014/main" id="{658A90EA-9A3C-497E-994F-CA7888E2C799}"/>
              </a:ext>
            </a:extLst>
          </p:cNvPr>
          <p:cNvSpPr txBox="1"/>
          <p:nvPr/>
        </p:nvSpPr>
        <p:spPr>
          <a:xfrm>
            <a:off x="4664123" y="1828178"/>
            <a:ext cx="356250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February 22-25, 2021</a:t>
            </a:r>
          </a:p>
        </p:txBody>
      </p:sp>
      <p:pic>
        <p:nvPicPr>
          <p:cNvPr id="9" name="Picture 8">
            <a:extLst>
              <a:ext uri="{FF2B5EF4-FFF2-40B4-BE49-F238E27FC236}">
                <a16:creationId xmlns:a16="http://schemas.microsoft.com/office/drawing/2014/main" id="{1EBDF8D3-E44C-470F-9598-E5F45ABF4DCC}"/>
              </a:ext>
            </a:extLst>
          </p:cNvPr>
          <p:cNvPicPr>
            <a:picLocks noChangeAspect="1"/>
          </p:cNvPicPr>
          <p:nvPr/>
        </p:nvPicPr>
        <p:blipFill>
          <a:blip r:embed="rId3"/>
          <a:stretch>
            <a:fillRect/>
          </a:stretch>
        </p:blipFill>
        <p:spPr>
          <a:xfrm>
            <a:off x="369093" y="3650312"/>
            <a:ext cx="3998436" cy="644909"/>
          </a:xfrm>
          <a:prstGeom prst="rect">
            <a:avLst/>
          </a:prstGeom>
        </p:spPr>
      </p:pic>
      <p:sp>
        <p:nvSpPr>
          <p:cNvPr id="11" name="TextBox 10">
            <a:extLst>
              <a:ext uri="{FF2B5EF4-FFF2-40B4-BE49-F238E27FC236}">
                <a16:creationId xmlns:a16="http://schemas.microsoft.com/office/drawing/2014/main" id="{3126332B-B10A-44D0-81F1-D804C6A04554}"/>
              </a:ext>
            </a:extLst>
          </p:cNvPr>
          <p:cNvSpPr txBox="1"/>
          <p:nvPr/>
        </p:nvSpPr>
        <p:spPr>
          <a:xfrm>
            <a:off x="4737799" y="3680856"/>
            <a:ext cx="356250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New Free Plan</a:t>
            </a:r>
          </a:p>
        </p:txBody>
      </p:sp>
    </p:spTree>
    <p:extLst>
      <p:ext uri="{BB962C8B-B14F-4D97-AF65-F5344CB8AC3E}">
        <p14:creationId xmlns:p14="http://schemas.microsoft.com/office/powerpoint/2010/main" val="3290529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C93DF-7377-4DA4-B3F5-BD80E4702EEB}"/>
              </a:ext>
            </a:extLst>
          </p:cNvPr>
          <p:cNvSpPr>
            <a:spLocks noGrp="1"/>
          </p:cNvSpPr>
          <p:nvPr>
            <p:ph type="ctrTitle"/>
          </p:nvPr>
        </p:nvSpPr>
        <p:spPr/>
        <p:txBody>
          <a:bodyPr/>
          <a:lstStyle/>
          <a:p>
            <a:r>
              <a:rPr lang="en-US"/>
              <a:t>Application Gateway Ingress Controller (AGIC)</a:t>
            </a:r>
          </a:p>
        </p:txBody>
      </p:sp>
      <p:sp>
        <p:nvSpPr>
          <p:cNvPr id="3" name="Subtitle 2">
            <a:extLst>
              <a:ext uri="{FF2B5EF4-FFF2-40B4-BE49-F238E27FC236}">
                <a16:creationId xmlns:a16="http://schemas.microsoft.com/office/drawing/2014/main" id="{8A77B161-0A04-4104-A781-702C2BC6661C}"/>
              </a:ext>
            </a:extLst>
          </p:cNvPr>
          <p:cNvSpPr>
            <a:spLocks noGrp="1"/>
          </p:cNvSpPr>
          <p:nvPr>
            <p:ph type="subTitle" idx="1"/>
          </p:nvPr>
        </p:nvSpPr>
        <p:spPr/>
        <p:txBody>
          <a:bodyPr/>
          <a:lstStyle/>
          <a:p>
            <a:r>
              <a:rPr lang="en-US"/>
              <a:t>AKS Office Hours – Cat Yao &amp; Akshay Gupta </a:t>
            </a:r>
          </a:p>
        </p:txBody>
      </p:sp>
    </p:spTree>
    <p:extLst>
      <p:ext uri="{BB962C8B-B14F-4D97-AF65-F5344CB8AC3E}">
        <p14:creationId xmlns:p14="http://schemas.microsoft.com/office/powerpoint/2010/main" val="1039549737"/>
      </p:ext>
    </p:extLst>
  </p:cSld>
  <p:clrMapOvr>
    <a:masterClrMapping/>
  </p:clrMapOvr>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6.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addc9f2-191d-4a01-9eab-7967098255b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0DBC78DF56D124EB1A5F3CA3264E282" ma:contentTypeVersion="17" ma:contentTypeDescription="Create a new document." ma:contentTypeScope="" ma:versionID="6c98b9390f0f5253a4e796e6185ad246">
  <xsd:schema xmlns:xsd="http://www.w3.org/2001/XMLSchema" xmlns:xs="http://www.w3.org/2001/XMLSchema" xmlns:p="http://schemas.microsoft.com/office/2006/metadata/properties" xmlns:ns1="http://schemas.microsoft.com/sharepoint/v3" xmlns:ns3="8db5dfc9-cbd0-4979-ba1e-989d2c624080" xmlns:ns4="baddc9f2-191d-4a01-9eab-7967098255b0" targetNamespace="http://schemas.microsoft.com/office/2006/metadata/properties" ma:root="true" ma:fieldsID="8e64fb3d078eef9bb9a63280f205a366" ns1:_="" ns3:_="" ns4:_="">
    <xsd:import namespace="http://schemas.microsoft.com/sharepoint/v3"/>
    <xsd:import namespace="8db5dfc9-cbd0-4979-ba1e-989d2c624080"/>
    <xsd:import namespace="baddc9f2-191d-4a01-9eab-7967098255b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b5dfc9-cbd0-4979-ba1e-989d2c6240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addc9f2-191d-4a01-9eab-7967098255b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A98862-5FBE-46A2-8166-5D40E5585333}">
  <ds:schemaRefs>
    <ds:schemaRef ds:uri="http://purl.org/dc/elements/1.1/"/>
    <ds:schemaRef ds:uri="8db5dfc9-cbd0-4979-ba1e-989d2c624080"/>
    <ds:schemaRef ds:uri="http://schemas.microsoft.com/office/2006/metadata/properties"/>
    <ds:schemaRef ds:uri="http://schemas.microsoft.com/office/2006/documentManagement/types"/>
    <ds:schemaRef ds:uri="http://purl.org/dc/terms/"/>
    <ds:schemaRef ds:uri="baddc9f2-191d-4a01-9eab-7967098255b0"/>
    <ds:schemaRef ds:uri="http://schemas.microsoft.com/office/infopath/2007/PartnerControls"/>
    <ds:schemaRef ds:uri="http://purl.org/dc/dcmitype/"/>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2C6DB646-6A3A-4D0B-8CD7-F0560B63061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8db5dfc9-cbd0-4979-ba1e-989d2c624080"/>
    <ds:schemaRef ds:uri="baddc9f2-191d-4a01-9eab-7967098255b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5B5D8E-0E7A-40AA-BDF8-29A7C4CAE70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960</Words>
  <Application>Microsoft Macintosh PowerPoint</Application>
  <PresentationFormat>Custom</PresentationFormat>
  <Paragraphs>165</Paragraphs>
  <Slides>25</Slides>
  <Notes>3</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25</vt:i4>
      </vt:variant>
    </vt:vector>
  </HeadingPairs>
  <TitlesOfParts>
    <vt:vector size="42" baseType="lpstr">
      <vt:lpstr>-apple-system</vt:lpstr>
      <vt:lpstr>Arial</vt:lpstr>
      <vt:lpstr>Calibri</vt:lpstr>
      <vt:lpstr>Consolas</vt:lpstr>
      <vt:lpstr>Rockwell</vt:lpstr>
      <vt:lpstr>Segoe UI</vt:lpstr>
      <vt:lpstr>Segoe UI Light</vt:lpstr>
      <vt:lpstr>Segoe UI Semibold</vt:lpstr>
      <vt:lpstr>Segoe UI Semilight</vt:lpstr>
      <vt:lpstr>Wingdings</vt:lpstr>
      <vt:lpstr>Dynamics 365</vt:lpstr>
      <vt:lpstr>Reinventing Productivity</vt:lpstr>
      <vt:lpstr>Black Template</vt:lpstr>
      <vt:lpstr>5_Dynamics 365</vt:lpstr>
      <vt:lpstr>WHITE TEMPLATE</vt:lpstr>
      <vt:lpstr>7_WHITE TEMPLATE</vt:lpstr>
      <vt:lpstr>1_Dynamics 365</vt:lpstr>
      <vt:lpstr>PowerPoint Presentation</vt:lpstr>
      <vt:lpstr>Who are we?</vt:lpstr>
      <vt:lpstr>Why AKS Office Hours?</vt:lpstr>
      <vt:lpstr>What to expect </vt:lpstr>
      <vt:lpstr>AKS Updates</vt:lpstr>
      <vt:lpstr>AKS Updates</vt:lpstr>
      <vt:lpstr>Ecosystem Updates</vt:lpstr>
      <vt:lpstr>Ecosystem Updates</vt:lpstr>
      <vt:lpstr>Application Gateway Ingress Controller (AGIC)</vt:lpstr>
      <vt:lpstr>Agenda</vt:lpstr>
      <vt:lpstr>Azure Application Gateway</vt:lpstr>
      <vt:lpstr>Azure Application Gateway</vt:lpstr>
      <vt:lpstr>PowerPoint Presentation</vt:lpstr>
      <vt:lpstr>AGIC Features</vt:lpstr>
      <vt:lpstr>AGIC Benefits</vt:lpstr>
      <vt:lpstr>AGIC use cases</vt:lpstr>
      <vt:lpstr>Installing AGIC Add-On Greenfield </vt:lpstr>
      <vt:lpstr>Set up Azure CLI</vt:lpstr>
      <vt:lpstr>Set up Resource Group + Deploy AGIC</vt:lpstr>
      <vt:lpstr>PowerPoint Presentation</vt:lpstr>
      <vt:lpstr>PowerPoint Presentation</vt:lpstr>
      <vt:lpstr>Deploy an Application </vt:lpstr>
      <vt:lpstr>PowerPoint Presentation</vt:lpstr>
      <vt:lpstr>PowerPoint Presentation</vt:lpstr>
      <vt:lpstr>Roadmap</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4</cp:revision>
  <dcterms:created xsi:type="dcterms:W3CDTF">2019-10-30T21:27:18Z</dcterms:created>
  <dcterms:modified xsi:type="dcterms:W3CDTF">2021-02-11T21:26:03Z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1900;#archive files|7c386bcd-7c28-49a1-b5d4-6a5adabd9893;#2222;#Exclude from Learning Search Center|69c92ece-05b4-474f-a692-5ac4c9f64a8c;#1975;#checklists|cdc11282-7b54-4f27-8efc-d0abec78257b;#417;#competitive materials|1ffc6641-18be-4106-8f07-4ff1b8feb95</vt:lpwstr>
  </property>
  <property fmtid="{D5CDD505-2E9C-101B-9397-08002B2CF9AE}" pid="11" name="ContentTypeId">
    <vt:lpwstr>0x01010030DBC78DF56D124EB1A5F3CA3264E282</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Service|da55d66e-fdf8-469d-bdcd-bf23a5f5b4b3;#3431;#Azure Kubernetes Service|8613eadf-04d1-44ae-bd4e-24a6f3fb4a02</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3476;#Applications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3094;#Sales|72627068-acd7-4c1a-8b95-a0256be5dc9f;#3100;#Marketing|6bac43fe-835f-4207-8dba-9b6899aa3139;#3098;#Services|31216a1b-ed7a-4548-8e47-1aa2e6048472</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29;#features|94b87768-f145-4764-adbd-fec700e47348;#30;#hub subset|c6bfd112-b986-4a0a-aa8d-90e767bfdfa6</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